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notesMasterIdLst>
    <p:notesMasterId r:id="rId21"/>
  </p:notes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C3C9409E-B4C8-42B2-A72D-09EC881B221E}">
          <p14:sldIdLst>
            <p14:sldId id="256"/>
            <p14:sldId id="258"/>
          </p14:sldIdLst>
        </p14:section>
        <p14:section name="Раздел без заголовка" id="{05065B73-B60C-4A9A-993B-478BC7616947}">
          <p14:sldIdLst>
            <p14:sldId id="257"/>
            <p14:sldId id="259"/>
            <p14:sldId id="260"/>
            <p14:sldId id="261"/>
            <p14:sldId id="262"/>
            <p14:sldId id="263"/>
            <p14:sldId id="264"/>
            <p14:sldId id="265"/>
            <p14:sldId id="266"/>
            <p14:sldId id="267"/>
            <p14:sldId id="268"/>
            <p14:sldId id="269"/>
            <p14:sldId id="270"/>
            <p14:sldId id="271"/>
            <p14:sldId id="272"/>
            <p14:sldId id="273"/>
            <p14:sldId id="27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740" autoAdjust="0"/>
  </p:normalViewPr>
  <p:slideViewPr>
    <p:cSldViewPr snapToGrid="0">
      <p:cViewPr>
        <p:scale>
          <a:sx n="68" d="100"/>
          <a:sy n="68" d="100"/>
        </p:scale>
        <p:origin x="-798"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DCE37E-C0D4-4FF4-995A-9371A241391D}" type="datetimeFigureOut">
              <a:rPr lang="ru-RU" smtClean="0"/>
              <a:t>26.03.2020</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7FC5C0-0EE8-450C-8754-68ECF6361CBA}" type="slidenum">
              <a:rPr lang="ru-RU" smtClean="0"/>
              <a:t>‹#›</a:t>
            </a:fld>
            <a:endParaRPr lang="ru-RU"/>
          </a:p>
        </p:txBody>
      </p:sp>
    </p:spTree>
    <p:extLst>
      <p:ext uri="{BB962C8B-B14F-4D97-AF65-F5344CB8AC3E}">
        <p14:creationId xmlns:p14="http://schemas.microsoft.com/office/powerpoint/2010/main" val="577314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F7FC5C0-0EE8-450C-8754-68ECF6361CBA}" type="slidenum">
              <a:rPr lang="ru-RU" smtClean="0"/>
              <a:t>5</a:t>
            </a:fld>
            <a:endParaRPr lang="ru-RU"/>
          </a:p>
        </p:txBody>
      </p:sp>
    </p:spTree>
    <p:extLst>
      <p:ext uri="{BB962C8B-B14F-4D97-AF65-F5344CB8AC3E}">
        <p14:creationId xmlns:p14="http://schemas.microsoft.com/office/powerpoint/2010/main" val="3109469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F7FC5C0-0EE8-450C-8754-68ECF6361CBA}" type="slidenum">
              <a:rPr lang="ru-RU" smtClean="0"/>
              <a:t>17</a:t>
            </a:fld>
            <a:endParaRPr lang="ru-RU"/>
          </a:p>
        </p:txBody>
      </p:sp>
    </p:spTree>
    <p:extLst>
      <p:ext uri="{BB962C8B-B14F-4D97-AF65-F5344CB8AC3E}">
        <p14:creationId xmlns:p14="http://schemas.microsoft.com/office/powerpoint/2010/main" val="22879446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9452D69C-0B1A-4171-ADC2-345BBF36D14D}" type="datetimeFigureOut">
              <a:rPr lang="ru-RU" smtClean="0"/>
              <a:t>26.03.2020</a:t>
            </a:fld>
            <a:endParaRPr lang="ru-RU"/>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ru-RU"/>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903DB7C6-E0EE-42E2-A9E5-15CE0C9A8C66}" type="slidenum">
              <a:rPr lang="ru-RU" smtClean="0"/>
              <a:t>‹#›</a:t>
            </a:fld>
            <a:endParaRPr lang="ru-RU"/>
          </a:p>
        </p:txBody>
      </p:sp>
    </p:spTree>
    <p:extLst>
      <p:ext uri="{BB962C8B-B14F-4D97-AF65-F5344CB8AC3E}">
        <p14:creationId xmlns:p14="http://schemas.microsoft.com/office/powerpoint/2010/main" val="1831558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452D69C-0B1A-4171-ADC2-345BBF36D14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03DB7C6-E0EE-42E2-A9E5-15CE0C9A8C66}" type="slidenum">
              <a:rPr lang="ru-RU" smtClean="0"/>
              <a:t>‹#›</a:t>
            </a:fld>
            <a:endParaRPr lang="ru-RU"/>
          </a:p>
        </p:txBody>
      </p:sp>
    </p:spTree>
    <p:extLst>
      <p:ext uri="{BB962C8B-B14F-4D97-AF65-F5344CB8AC3E}">
        <p14:creationId xmlns:p14="http://schemas.microsoft.com/office/powerpoint/2010/main" val="1504240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452D69C-0B1A-4171-ADC2-345BBF36D14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03DB7C6-E0EE-42E2-A9E5-15CE0C9A8C66}" type="slidenum">
              <a:rPr lang="ru-RU" smtClean="0"/>
              <a:t>‹#›</a:t>
            </a:fld>
            <a:endParaRPr lang="ru-RU"/>
          </a:p>
        </p:txBody>
      </p:sp>
    </p:spTree>
    <p:extLst>
      <p:ext uri="{BB962C8B-B14F-4D97-AF65-F5344CB8AC3E}">
        <p14:creationId xmlns:p14="http://schemas.microsoft.com/office/powerpoint/2010/main" val="1536890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9452D69C-0B1A-4171-ADC2-345BBF36D14D}" type="datetimeFigureOut">
              <a:rPr lang="ru-RU" smtClean="0"/>
              <a:t>26.03.2020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03DB7C6-E0EE-42E2-A9E5-15CE0C9A8C66}" type="slidenum">
              <a:rPr lang="ru-RU" smtClean="0"/>
              <a:t>‹#›</a:t>
            </a:fld>
            <a:endParaRPr lang="ru-RU"/>
          </a:p>
        </p:txBody>
      </p:sp>
    </p:spTree>
    <p:extLst>
      <p:ext uri="{BB962C8B-B14F-4D97-AF65-F5344CB8AC3E}">
        <p14:creationId xmlns:p14="http://schemas.microsoft.com/office/powerpoint/2010/main" val="4107118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452D69C-0B1A-4171-ADC2-345BBF36D14D}" type="datetimeFigureOut">
              <a:rPr lang="ru-RU" smtClean="0"/>
              <a:t>26.03.2020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903DB7C6-E0EE-42E2-A9E5-15CE0C9A8C66}" type="slidenum">
              <a:rPr lang="ru-RU" smtClean="0"/>
              <a:t>‹#›</a:t>
            </a:fld>
            <a:endParaRPr lang="ru-RU"/>
          </a:p>
        </p:txBody>
      </p:sp>
    </p:spTree>
    <p:extLst>
      <p:ext uri="{BB962C8B-B14F-4D97-AF65-F5344CB8AC3E}">
        <p14:creationId xmlns:p14="http://schemas.microsoft.com/office/powerpoint/2010/main" val="1941302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9452D69C-0B1A-4171-ADC2-345BBF36D14D}" type="datetimeFigureOut">
              <a:rPr lang="ru-RU" smtClean="0"/>
              <a:t>26.03.2020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903DB7C6-E0EE-42E2-A9E5-15CE0C9A8C66}" type="slidenum">
              <a:rPr lang="ru-RU" smtClean="0"/>
              <a:t>‹#›</a:t>
            </a:fld>
            <a:endParaRPr lang="ru-RU"/>
          </a:p>
        </p:txBody>
      </p:sp>
    </p:spTree>
    <p:extLst>
      <p:ext uri="{BB962C8B-B14F-4D97-AF65-F5344CB8AC3E}">
        <p14:creationId xmlns:p14="http://schemas.microsoft.com/office/powerpoint/2010/main" val="2389706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52D69C-0B1A-4171-ADC2-345BBF36D14D}" type="datetimeFigureOut">
              <a:rPr lang="ru-RU" smtClean="0"/>
              <a:t>26.03.2020</a:t>
            </a:fld>
            <a:endParaRPr lang="ru-RU"/>
          </a:p>
        </p:txBody>
      </p:sp>
      <p:sp>
        <p:nvSpPr>
          <p:cNvPr id="3" name="Footer Placeholder 2"/>
          <p:cNvSpPr>
            <a:spLocks noGrp="1"/>
          </p:cNvSpPr>
          <p:nvPr>
            <p:ph type="ftr" sz="quarter" idx="11"/>
          </p:nvPr>
        </p:nvSpPr>
        <p:spPr/>
        <p:txBody>
          <a:bodyPr/>
          <a:lstStyle/>
          <a:p>
            <a:endParaRPr lang="ru-RU"/>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903DB7C6-E0EE-42E2-A9E5-15CE0C9A8C66}" type="slidenum">
              <a:rPr lang="ru-RU" smtClean="0"/>
              <a:t>‹#›</a:t>
            </a:fld>
            <a:endParaRPr lang="ru-RU"/>
          </a:p>
        </p:txBody>
      </p:sp>
    </p:spTree>
    <p:extLst>
      <p:ext uri="{BB962C8B-B14F-4D97-AF65-F5344CB8AC3E}">
        <p14:creationId xmlns:p14="http://schemas.microsoft.com/office/powerpoint/2010/main" val="3121137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452D69C-0B1A-4171-ADC2-345BBF36D14D}" type="datetimeFigureOut">
              <a:rPr lang="ru-RU" smtClean="0"/>
              <a:t>26.03.2020</a:t>
            </a:fld>
            <a:endParaRPr lang="ru-RU"/>
          </a:p>
        </p:txBody>
      </p:sp>
      <p:sp>
        <p:nvSpPr>
          <p:cNvPr id="6" name="Footer Placeholder 5"/>
          <p:cNvSpPr>
            <a:spLocks noGrp="1"/>
          </p:cNvSpPr>
          <p:nvPr>
            <p:ph type="ftr" sz="quarter" idx="11"/>
          </p:nvPr>
        </p:nvSpPr>
        <p:spPr/>
        <p:txBody>
          <a:bodyPr/>
          <a:lstStyle/>
          <a:p>
            <a:endParaRPr lang="ru-RU"/>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03DB7C6-E0EE-42E2-A9E5-15CE0C9A8C66}" type="slidenum">
              <a:rPr lang="ru-RU" smtClean="0"/>
              <a:t>‹#›</a:t>
            </a:fld>
            <a:endParaRPr lang="ru-RU"/>
          </a:p>
        </p:txBody>
      </p:sp>
    </p:spTree>
    <p:extLst>
      <p:ext uri="{BB962C8B-B14F-4D97-AF65-F5344CB8AC3E}">
        <p14:creationId xmlns:p14="http://schemas.microsoft.com/office/powerpoint/2010/main" val="3203192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ru-RU" smtClean="0"/>
              <a:t>Вставка рисунка</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452D69C-0B1A-4171-ADC2-345BBF36D14D}" type="datetimeFigureOut">
              <a:rPr lang="ru-RU" smtClean="0"/>
              <a:t>26.03.2020</a:t>
            </a:fld>
            <a:endParaRPr lang="ru-RU"/>
          </a:p>
        </p:txBody>
      </p:sp>
      <p:sp>
        <p:nvSpPr>
          <p:cNvPr id="6" name="Footer Placeholder 5"/>
          <p:cNvSpPr>
            <a:spLocks noGrp="1"/>
          </p:cNvSpPr>
          <p:nvPr>
            <p:ph type="ftr" sz="quarter" idx="11"/>
          </p:nvPr>
        </p:nvSpPr>
        <p:spPr/>
        <p:txBody>
          <a:bodyPr/>
          <a:lstStyle/>
          <a:p>
            <a:endParaRPr lang="ru-RU"/>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03DB7C6-E0EE-42E2-A9E5-15CE0C9A8C66}" type="slidenum">
              <a:rPr lang="ru-RU" smtClean="0"/>
              <a:t>‹#›</a:t>
            </a:fld>
            <a:endParaRPr lang="ru-RU"/>
          </a:p>
        </p:txBody>
      </p:sp>
    </p:spTree>
    <p:extLst>
      <p:ext uri="{BB962C8B-B14F-4D97-AF65-F5344CB8AC3E}">
        <p14:creationId xmlns:p14="http://schemas.microsoft.com/office/powerpoint/2010/main" val="4167026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452D69C-0B1A-4171-ADC2-345BBF36D14D}" type="datetimeFigureOut">
              <a:rPr lang="ru-RU" smtClean="0"/>
              <a:t>26.03.2020</a:t>
            </a:fld>
            <a:endParaRPr lang="ru-RU"/>
          </a:p>
        </p:txBody>
      </p:sp>
      <p:sp>
        <p:nvSpPr>
          <p:cNvPr id="6" name="Footer Placeholder 5"/>
          <p:cNvSpPr>
            <a:spLocks noGrp="1"/>
          </p:cNvSpPr>
          <p:nvPr>
            <p:ph type="ftr" sz="quarter" idx="11"/>
          </p:nvPr>
        </p:nvSpPr>
        <p:spPr/>
        <p:txBody>
          <a:bodyPr/>
          <a:lstStyle/>
          <a:p>
            <a:endParaRPr lang="ru-RU"/>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03DB7C6-E0EE-42E2-A9E5-15CE0C9A8C66}" type="slidenum">
              <a:rPr lang="ru-RU" smtClean="0"/>
              <a:t>‹#›</a:t>
            </a:fld>
            <a:endParaRPr lang="ru-RU"/>
          </a:p>
        </p:txBody>
      </p:sp>
    </p:spTree>
    <p:extLst>
      <p:ext uri="{BB962C8B-B14F-4D97-AF65-F5344CB8AC3E}">
        <p14:creationId xmlns:p14="http://schemas.microsoft.com/office/powerpoint/2010/main" val="4262520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Заголовок и подпись">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9452D69C-0B1A-4171-ADC2-345BBF36D14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03DB7C6-E0EE-42E2-A9E5-15CE0C9A8C66}" type="slidenum">
              <a:rPr lang="ru-RU" smtClean="0"/>
              <a:t>‹#›</a:t>
            </a:fld>
            <a:endParaRPr lang="ru-RU"/>
          </a:p>
        </p:txBody>
      </p:sp>
    </p:spTree>
    <p:extLst>
      <p:ext uri="{BB962C8B-B14F-4D97-AF65-F5344CB8AC3E}">
        <p14:creationId xmlns:p14="http://schemas.microsoft.com/office/powerpoint/2010/main" val="21870769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Цитата с подписью">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ru-RU" smtClean="0"/>
              <a:t>Образец заголовка</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9452D69C-0B1A-4171-ADC2-345BBF36D14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03DB7C6-E0EE-42E2-A9E5-15CE0C9A8C66}" type="slidenum">
              <a:rPr lang="ru-RU" smtClean="0"/>
              <a:t>‹#›</a:t>
            </a:fld>
            <a:endParaRPr lang="ru-RU"/>
          </a:p>
        </p:txBody>
      </p:sp>
    </p:spTree>
    <p:extLst>
      <p:ext uri="{BB962C8B-B14F-4D97-AF65-F5344CB8AC3E}">
        <p14:creationId xmlns:p14="http://schemas.microsoft.com/office/powerpoint/2010/main" val="18081530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Карточка имени">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452D69C-0B1A-4171-ADC2-345BBF36D14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03DB7C6-E0EE-42E2-A9E5-15CE0C9A8C66}" type="slidenum">
              <a:rPr lang="ru-RU" smtClean="0"/>
              <a:t>‹#›</a:t>
            </a:fld>
            <a:endParaRPr lang="ru-RU"/>
          </a:p>
        </p:txBody>
      </p:sp>
    </p:spTree>
    <p:extLst>
      <p:ext uri="{BB962C8B-B14F-4D97-AF65-F5344CB8AC3E}">
        <p14:creationId xmlns:p14="http://schemas.microsoft.com/office/powerpoint/2010/main" val="35990204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452D69C-0B1A-4171-ADC2-345BBF36D14D}" type="datetimeFigureOut">
              <a:rPr lang="ru-RU" smtClean="0"/>
              <a:t>26.03.2020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903DB7C6-E0EE-42E2-A9E5-15CE0C9A8C66}" type="slidenum">
              <a:rPr lang="ru-RU" smtClean="0"/>
              <a:t>‹#›</a:t>
            </a:fld>
            <a:endParaRPr lang="ru-RU"/>
          </a:p>
        </p:txBody>
      </p:sp>
    </p:spTree>
    <p:extLst>
      <p:ext uri="{BB962C8B-B14F-4D97-AF65-F5344CB8AC3E}">
        <p14:creationId xmlns:p14="http://schemas.microsoft.com/office/powerpoint/2010/main" val="27439727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452D69C-0B1A-4171-ADC2-345BBF36D14D}" type="datetimeFigureOut">
              <a:rPr lang="ru-RU" smtClean="0"/>
              <a:t>26.03.2020</a:t>
            </a:fld>
            <a:endParaRPr lang="ru-RU"/>
          </a:p>
        </p:txBody>
      </p:sp>
      <p:sp>
        <p:nvSpPr>
          <p:cNvPr id="8" name="Footer Placeholder 7"/>
          <p:cNvSpPr>
            <a:spLocks noGrp="1"/>
          </p:cNvSpPr>
          <p:nvPr>
            <p:ph type="ftr" sz="quarter" idx="11"/>
          </p:nvPr>
        </p:nvSpPr>
        <p:spPr>
          <a:xfrm>
            <a:off x="561111" y="6391838"/>
            <a:ext cx="3644282" cy="304801"/>
          </a:xfrm>
        </p:spPr>
        <p:txBody>
          <a:bodyPr/>
          <a:lstStyle/>
          <a:p>
            <a:endParaRPr lang="ru-RU"/>
          </a:p>
        </p:txBody>
      </p:sp>
      <p:sp>
        <p:nvSpPr>
          <p:cNvPr id="9" name="Slide Number Placeholder 8"/>
          <p:cNvSpPr>
            <a:spLocks noGrp="1"/>
          </p:cNvSpPr>
          <p:nvPr>
            <p:ph type="sldNum" sz="quarter" idx="12"/>
          </p:nvPr>
        </p:nvSpPr>
        <p:spPr/>
        <p:txBody>
          <a:bodyPr/>
          <a:lstStyle/>
          <a:p>
            <a:fld id="{903DB7C6-E0EE-42E2-A9E5-15CE0C9A8C66}" type="slidenum">
              <a:rPr lang="ru-RU" smtClean="0"/>
              <a:t>‹#›</a:t>
            </a:fld>
            <a:endParaRPr lang="ru-RU"/>
          </a:p>
        </p:txBody>
      </p:sp>
    </p:spTree>
    <p:extLst>
      <p:ext uri="{BB962C8B-B14F-4D97-AF65-F5344CB8AC3E}">
        <p14:creationId xmlns:p14="http://schemas.microsoft.com/office/powerpoint/2010/main" val="40764038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9452D69C-0B1A-4171-ADC2-345BBF36D14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03DB7C6-E0EE-42E2-A9E5-15CE0C9A8C66}" type="slidenum">
              <a:rPr lang="ru-RU" smtClean="0"/>
              <a:t>‹#›</a:t>
            </a:fld>
            <a:endParaRPr lang="ru-RU"/>
          </a:p>
        </p:txBody>
      </p:sp>
    </p:spTree>
    <p:extLst>
      <p:ext uri="{BB962C8B-B14F-4D97-AF65-F5344CB8AC3E}">
        <p14:creationId xmlns:p14="http://schemas.microsoft.com/office/powerpoint/2010/main" val="13611512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9452D69C-0B1A-4171-ADC2-345BBF36D14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03DB7C6-E0EE-42E2-A9E5-15CE0C9A8C66}" type="slidenum">
              <a:rPr lang="ru-RU" smtClean="0"/>
              <a:t>‹#›</a:t>
            </a:fld>
            <a:endParaRPr lang="ru-RU"/>
          </a:p>
        </p:txBody>
      </p:sp>
    </p:spTree>
    <p:extLst>
      <p:ext uri="{BB962C8B-B14F-4D97-AF65-F5344CB8AC3E}">
        <p14:creationId xmlns:p14="http://schemas.microsoft.com/office/powerpoint/2010/main" val="4065585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9452D69C-0B1A-4171-ADC2-345BBF36D14D}" type="datetimeFigureOut">
              <a:rPr lang="ru-RU" smtClean="0"/>
              <a:t>26.03.2020</a:t>
            </a:fld>
            <a:endParaRPr lang="ru-RU"/>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ru-RU"/>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903DB7C6-E0EE-42E2-A9E5-15CE0C9A8C66}" type="slidenum">
              <a:rPr lang="ru-RU" smtClean="0"/>
              <a:t>‹#›</a:t>
            </a:fld>
            <a:endParaRPr lang="ru-RU"/>
          </a:p>
        </p:txBody>
      </p:sp>
    </p:spTree>
    <p:extLst>
      <p:ext uri="{BB962C8B-B14F-4D97-AF65-F5344CB8AC3E}">
        <p14:creationId xmlns:p14="http://schemas.microsoft.com/office/powerpoint/2010/main" val="2417531542"/>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 id="2147483723" r:id="rId14"/>
    <p:sldLayoutId id="2147483724" r:id="rId15"/>
    <p:sldLayoutId id="2147483725" r:id="rId16"/>
    <p:sldLayoutId id="2147483726"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xml"/><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9.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stretch>
            <a:fillRect/>
          </a:stretch>
        </p:blipFill>
        <p:spPr>
          <a:xfrm>
            <a:off x="1719618" y="452110"/>
            <a:ext cx="9294125" cy="5805019"/>
          </a:xfrm>
          <a:prstGeom prst="rect">
            <a:avLst/>
          </a:prstGeom>
        </p:spPr>
      </p:pic>
      <p:sp>
        <p:nvSpPr>
          <p:cNvPr id="12" name="Прямоугольник 11"/>
          <p:cNvSpPr/>
          <p:nvPr/>
        </p:nvSpPr>
        <p:spPr>
          <a:xfrm>
            <a:off x="887106" y="709684"/>
            <a:ext cx="5936776" cy="1754326"/>
          </a:xfrm>
          <a:prstGeom prst="rect">
            <a:avLst/>
          </a:prstGeom>
        </p:spPr>
        <p:txBody>
          <a:bodyPr wrap="square">
            <a:spAutoFit/>
          </a:bodyPr>
          <a:lstStyle/>
          <a:p>
            <a:r>
              <a:rPr lang="ru-RU" sz="3600" dirty="0" smtClean="0">
                <a:solidFill>
                  <a:srgbClr val="00B050"/>
                </a:solidFill>
              </a:rPr>
              <a:t>Табиғи ресурстар. Су ресурстар. Қазба байлық ресурстар</a:t>
            </a:r>
            <a:r>
              <a:rPr lang="ru-RU" sz="3600" dirty="0" smtClean="0"/>
              <a:t>.</a:t>
            </a:r>
            <a:endParaRPr lang="ru-RU" sz="3600" dirty="0"/>
          </a:p>
        </p:txBody>
      </p:sp>
    </p:spTree>
    <p:extLst>
      <p:ext uri="{BB962C8B-B14F-4D97-AF65-F5344CB8AC3E}">
        <p14:creationId xmlns:p14="http://schemas.microsoft.com/office/powerpoint/2010/main" val="28354595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54954" y="973667"/>
            <a:ext cx="9381118" cy="5085939"/>
          </a:xfrm>
        </p:spPr>
        <p:txBody>
          <a:bodyPr>
            <a:normAutofit/>
          </a:bodyPr>
          <a:lstStyle/>
          <a:p>
            <a:r>
              <a:rPr lang="ru-RU" dirty="0">
                <a:solidFill>
                  <a:schemeClr val="accent1">
                    <a:lumMod val="60000"/>
                    <a:lumOff val="40000"/>
                  </a:schemeClr>
                </a:solidFill>
              </a:rPr>
              <a:t>Табиғи ресурстар </a:t>
            </a:r>
            <a:r>
              <a:rPr lang="ru-RU" dirty="0">
                <a:solidFill>
                  <a:srgbClr val="FF0000"/>
                </a:solidFill>
              </a:rPr>
              <a:t>- </a:t>
            </a:r>
            <a:r>
              <a:rPr lang="ru-RU" dirty="0" err="1">
                <a:solidFill>
                  <a:srgbClr val="FF0000"/>
                </a:solidFill>
              </a:rPr>
              <a:t>адамның</a:t>
            </a:r>
            <a:r>
              <a:rPr lang="ru-RU" dirty="0">
                <a:solidFill>
                  <a:srgbClr val="FF0000"/>
                </a:solidFill>
              </a:rPr>
              <a:t> </a:t>
            </a:r>
            <a:r>
              <a:rPr lang="ru-RU" dirty="0" err="1">
                <a:solidFill>
                  <a:srgbClr val="FF0000"/>
                </a:solidFill>
              </a:rPr>
              <a:t>өз</a:t>
            </a:r>
            <a:r>
              <a:rPr lang="ru-RU" dirty="0">
                <a:solidFill>
                  <a:srgbClr val="FF0000"/>
                </a:solidFill>
              </a:rPr>
              <a:t> </a:t>
            </a:r>
            <a:r>
              <a:rPr lang="ru-RU" dirty="0" err="1">
                <a:solidFill>
                  <a:srgbClr val="FF0000"/>
                </a:solidFill>
              </a:rPr>
              <a:t>мұқтажын</a:t>
            </a:r>
            <a:r>
              <a:rPr lang="ru-RU" dirty="0">
                <a:solidFill>
                  <a:srgbClr val="FF0000"/>
                </a:solidFill>
              </a:rPr>
              <a:t> </a:t>
            </a:r>
            <a:r>
              <a:rPr lang="ru-RU" dirty="0" err="1">
                <a:solidFill>
                  <a:srgbClr val="FF0000"/>
                </a:solidFill>
              </a:rPr>
              <a:t>қамтамасыз</a:t>
            </a:r>
            <a:r>
              <a:rPr lang="ru-RU" dirty="0">
                <a:solidFill>
                  <a:srgbClr val="FF0000"/>
                </a:solidFill>
              </a:rPr>
              <a:t> </a:t>
            </a:r>
            <a:r>
              <a:rPr lang="ru-RU" dirty="0" err="1">
                <a:solidFill>
                  <a:srgbClr val="FF0000"/>
                </a:solidFill>
              </a:rPr>
              <a:t>ету</a:t>
            </a:r>
            <a:r>
              <a:rPr lang="ru-RU" dirty="0">
                <a:solidFill>
                  <a:srgbClr val="FF0000"/>
                </a:solidFill>
              </a:rPr>
              <a:t> </a:t>
            </a:r>
            <a:r>
              <a:rPr lang="ru-RU" dirty="0" err="1">
                <a:solidFill>
                  <a:srgbClr val="FF0000"/>
                </a:solidFill>
              </a:rPr>
              <a:t>және</a:t>
            </a:r>
            <a:r>
              <a:rPr lang="ru-RU" dirty="0">
                <a:solidFill>
                  <a:srgbClr val="FF0000"/>
                </a:solidFill>
              </a:rPr>
              <a:t> </a:t>
            </a:r>
            <a:r>
              <a:rPr lang="ru-RU" dirty="0" err="1">
                <a:solidFill>
                  <a:srgbClr val="FF0000"/>
                </a:solidFill>
              </a:rPr>
              <a:t>көздеген</a:t>
            </a:r>
            <a:r>
              <a:rPr lang="ru-RU" dirty="0">
                <a:solidFill>
                  <a:srgbClr val="FF0000"/>
                </a:solidFill>
              </a:rPr>
              <a:t> </a:t>
            </a:r>
            <a:r>
              <a:rPr lang="ru-RU" dirty="0" err="1">
                <a:solidFill>
                  <a:srgbClr val="FF0000"/>
                </a:solidFill>
              </a:rPr>
              <a:t>мақсатына</a:t>
            </a:r>
            <a:r>
              <a:rPr lang="ru-RU" dirty="0">
                <a:solidFill>
                  <a:srgbClr val="FF0000"/>
                </a:solidFill>
              </a:rPr>
              <a:t> </a:t>
            </a:r>
            <a:r>
              <a:rPr lang="ru-RU" dirty="0" err="1">
                <a:solidFill>
                  <a:srgbClr val="FF0000"/>
                </a:solidFill>
              </a:rPr>
              <a:t>жету</a:t>
            </a:r>
            <a:r>
              <a:rPr lang="ru-RU" dirty="0">
                <a:solidFill>
                  <a:srgbClr val="FF0000"/>
                </a:solidFill>
              </a:rPr>
              <a:t> </a:t>
            </a:r>
            <a:r>
              <a:rPr lang="ru-RU" dirty="0" err="1">
                <a:solidFill>
                  <a:srgbClr val="FF0000"/>
                </a:solidFill>
              </a:rPr>
              <a:t>үшін</a:t>
            </a:r>
            <a:r>
              <a:rPr lang="ru-RU" dirty="0">
                <a:solidFill>
                  <a:srgbClr val="FF0000"/>
                </a:solidFill>
              </a:rPr>
              <a:t> пайдаланатын </a:t>
            </a:r>
            <a:r>
              <a:rPr lang="ru-RU" dirty="0" err="1">
                <a:solidFill>
                  <a:srgbClr val="FF0000"/>
                </a:solidFill>
              </a:rPr>
              <a:t>қоршаған</a:t>
            </a:r>
            <a:r>
              <a:rPr lang="ru-RU" dirty="0">
                <a:solidFill>
                  <a:srgbClr val="FF0000"/>
                </a:solidFill>
              </a:rPr>
              <a:t> </a:t>
            </a:r>
            <a:r>
              <a:rPr lang="ru-RU" dirty="0" err="1">
                <a:solidFill>
                  <a:srgbClr val="FF0000"/>
                </a:solidFill>
              </a:rPr>
              <a:t>ортадағы</a:t>
            </a:r>
            <a:r>
              <a:rPr lang="ru-RU" dirty="0">
                <a:solidFill>
                  <a:srgbClr val="FF0000"/>
                </a:solidFill>
              </a:rPr>
              <a:t> </a:t>
            </a:r>
            <a:r>
              <a:rPr lang="ru-RU" dirty="0" err="1">
                <a:solidFill>
                  <a:srgbClr val="FF0000"/>
                </a:solidFill>
              </a:rPr>
              <a:t>заттардың</a:t>
            </a:r>
            <a:r>
              <a:rPr lang="ru-RU" dirty="0">
                <a:solidFill>
                  <a:srgbClr val="FF0000"/>
                </a:solidFill>
              </a:rPr>
              <a:t>, </a:t>
            </a:r>
            <a:r>
              <a:rPr lang="ru-RU" dirty="0" err="1">
                <a:solidFill>
                  <a:srgbClr val="FF0000"/>
                </a:solidFill>
              </a:rPr>
              <a:t>құбылыстардың</a:t>
            </a:r>
            <a:r>
              <a:rPr lang="ru-RU" dirty="0">
                <a:solidFill>
                  <a:srgbClr val="FF0000"/>
                </a:solidFill>
              </a:rPr>
              <a:t>, </a:t>
            </a:r>
            <a:r>
              <a:rPr lang="ru-RU" dirty="0" err="1">
                <a:solidFill>
                  <a:srgbClr val="FF0000"/>
                </a:solidFill>
              </a:rPr>
              <a:t>табиғи</a:t>
            </a:r>
            <a:r>
              <a:rPr lang="ru-RU" dirty="0">
                <a:solidFill>
                  <a:srgbClr val="FF0000"/>
                </a:solidFill>
              </a:rPr>
              <a:t> </a:t>
            </a:r>
            <a:r>
              <a:rPr lang="ru-RU" dirty="0" err="1">
                <a:solidFill>
                  <a:srgbClr val="FF0000"/>
                </a:solidFill>
              </a:rPr>
              <a:t>денелердің</a:t>
            </a:r>
            <a:r>
              <a:rPr lang="ru-RU" dirty="0">
                <a:solidFill>
                  <a:srgbClr val="FF0000"/>
                </a:solidFill>
              </a:rPr>
              <a:t> </a:t>
            </a:r>
            <a:r>
              <a:rPr lang="ru-RU" dirty="0" err="1">
                <a:solidFill>
                  <a:srgbClr val="FF0000"/>
                </a:solidFill>
              </a:rPr>
              <a:t>жиынтығы</a:t>
            </a:r>
            <a:r>
              <a:rPr lang="ru-RU" dirty="0">
                <a:solidFill>
                  <a:srgbClr val="FF0000"/>
                </a:solidFill>
              </a:rPr>
              <a:t>. </a:t>
            </a:r>
            <a:r>
              <a:rPr lang="ru-RU" dirty="0" err="1">
                <a:solidFill>
                  <a:srgbClr val="FF0000"/>
                </a:solidFill>
              </a:rPr>
              <a:t>Оларға</a:t>
            </a:r>
            <a:r>
              <a:rPr lang="ru-RU" dirty="0">
                <a:solidFill>
                  <a:srgbClr val="FF0000"/>
                </a:solidFill>
              </a:rPr>
              <a:t> </a:t>
            </a:r>
            <a:r>
              <a:rPr lang="ru-RU" dirty="0" err="1">
                <a:solidFill>
                  <a:srgbClr val="FF0000"/>
                </a:solidFill>
              </a:rPr>
              <a:t>ауа</a:t>
            </a:r>
            <a:r>
              <a:rPr lang="ru-RU" dirty="0">
                <a:solidFill>
                  <a:srgbClr val="FF0000"/>
                </a:solidFill>
              </a:rPr>
              <a:t>, </a:t>
            </a:r>
            <a:r>
              <a:rPr lang="ru-RU" dirty="0" err="1">
                <a:solidFill>
                  <a:srgbClr val="FF0000"/>
                </a:solidFill>
              </a:rPr>
              <a:t>күн</a:t>
            </a:r>
            <a:r>
              <a:rPr lang="ru-RU" dirty="0">
                <a:solidFill>
                  <a:srgbClr val="FF0000"/>
                </a:solidFill>
              </a:rPr>
              <a:t>, </a:t>
            </a:r>
            <a:r>
              <a:rPr lang="ru-RU" dirty="0" err="1">
                <a:solidFill>
                  <a:srgbClr val="FF0000"/>
                </a:solidFill>
              </a:rPr>
              <a:t>жел</a:t>
            </a:r>
            <a:r>
              <a:rPr lang="ru-RU" dirty="0">
                <a:solidFill>
                  <a:srgbClr val="FF0000"/>
                </a:solidFill>
              </a:rPr>
              <a:t>, су, </a:t>
            </a:r>
            <a:r>
              <a:rPr lang="ru-RU" dirty="0" err="1">
                <a:solidFill>
                  <a:srgbClr val="FF0000"/>
                </a:solidFill>
              </a:rPr>
              <a:t>жер</a:t>
            </a:r>
            <a:r>
              <a:rPr lang="ru-RU" dirty="0">
                <a:solidFill>
                  <a:srgbClr val="FF0000"/>
                </a:solidFill>
              </a:rPr>
              <a:t>, </a:t>
            </a:r>
            <a:r>
              <a:rPr lang="ru-RU" dirty="0" err="1">
                <a:solidFill>
                  <a:srgbClr val="FF0000"/>
                </a:solidFill>
              </a:rPr>
              <a:t>орман</a:t>
            </a:r>
            <a:r>
              <a:rPr lang="ru-RU" dirty="0">
                <a:solidFill>
                  <a:srgbClr val="FF0000"/>
                </a:solidFill>
              </a:rPr>
              <a:t>, </a:t>
            </a:r>
            <a:r>
              <a:rPr lang="ru-RU" dirty="0" err="1">
                <a:solidFill>
                  <a:srgbClr val="FF0000"/>
                </a:solidFill>
              </a:rPr>
              <a:t>табиғи</a:t>
            </a:r>
            <a:r>
              <a:rPr lang="ru-RU" dirty="0">
                <a:solidFill>
                  <a:srgbClr val="FF0000"/>
                </a:solidFill>
              </a:rPr>
              <a:t> </a:t>
            </a:r>
            <a:r>
              <a:rPr lang="ru-RU" dirty="0" err="1">
                <a:solidFill>
                  <a:srgbClr val="FF0000"/>
                </a:solidFill>
              </a:rPr>
              <a:t>құрылыс</a:t>
            </a:r>
            <a:r>
              <a:rPr lang="ru-RU" dirty="0">
                <a:solidFill>
                  <a:srgbClr val="FF0000"/>
                </a:solidFill>
              </a:rPr>
              <a:t> </a:t>
            </a:r>
            <a:r>
              <a:rPr lang="ru-RU" dirty="0" err="1">
                <a:solidFill>
                  <a:srgbClr val="FF0000"/>
                </a:solidFill>
              </a:rPr>
              <a:t>материалдары</a:t>
            </a:r>
            <a:r>
              <a:rPr lang="ru-RU" dirty="0">
                <a:solidFill>
                  <a:srgbClr val="FF0000"/>
                </a:solidFill>
              </a:rPr>
              <a:t>, </a:t>
            </a:r>
            <a:r>
              <a:rPr lang="ru-RU" dirty="0" err="1">
                <a:solidFill>
                  <a:srgbClr val="FF0000"/>
                </a:solidFill>
              </a:rPr>
              <a:t>пайдалы</a:t>
            </a:r>
            <a:r>
              <a:rPr lang="ru-RU" dirty="0">
                <a:solidFill>
                  <a:srgbClr val="FF0000"/>
                </a:solidFill>
              </a:rPr>
              <a:t> </a:t>
            </a:r>
            <a:r>
              <a:rPr lang="ru-RU" dirty="0" err="1">
                <a:solidFill>
                  <a:srgbClr val="FF0000"/>
                </a:solidFill>
              </a:rPr>
              <a:t>қазбалар</a:t>
            </a:r>
            <a:r>
              <a:rPr lang="ru-RU" dirty="0">
                <a:solidFill>
                  <a:srgbClr val="FF0000"/>
                </a:solidFill>
              </a:rPr>
              <a:t> </a:t>
            </a:r>
            <a:r>
              <a:rPr lang="ru-RU" dirty="0" err="1">
                <a:solidFill>
                  <a:srgbClr val="FF0000"/>
                </a:solidFill>
              </a:rPr>
              <a:t>және</a:t>
            </a:r>
            <a:r>
              <a:rPr lang="ru-RU" dirty="0">
                <a:solidFill>
                  <a:srgbClr val="FF0000"/>
                </a:solidFill>
              </a:rPr>
              <a:t> </a:t>
            </a:r>
            <a:r>
              <a:rPr lang="ru-RU" dirty="0" err="1">
                <a:solidFill>
                  <a:srgbClr val="FF0000"/>
                </a:solidFill>
              </a:rPr>
              <a:t>т.б</a:t>
            </a:r>
            <a:r>
              <a:rPr lang="ru-RU" dirty="0">
                <a:solidFill>
                  <a:srgbClr val="FF0000"/>
                </a:solidFill>
              </a:rPr>
              <a:t>. </a:t>
            </a:r>
            <a:r>
              <a:rPr lang="ru-RU" dirty="0" err="1">
                <a:solidFill>
                  <a:srgbClr val="FF0000"/>
                </a:solidFill>
              </a:rPr>
              <a:t>жатады</a:t>
            </a:r>
            <a:r>
              <a:rPr lang="ru-RU" dirty="0">
                <a:solidFill>
                  <a:srgbClr val="FF0000"/>
                </a:solidFill>
              </a:rPr>
              <a:t>.</a:t>
            </a:r>
          </a:p>
        </p:txBody>
      </p:sp>
    </p:spTree>
    <p:extLst>
      <p:ext uri="{BB962C8B-B14F-4D97-AF65-F5344CB8AC3E}">
        <p14:creationId xmlns:p14="http://schemas.microsoft.com/office/powerpoint/2010/main" val="6047382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            </a:t>
            </a:r>
            <a:r>
              <a:rPr lang="kk-KZ" dirty="0" smtClean="0">
                <a:solidFill>
                  <a:srgbClr val="FFFF00"/>
                </a:solidFill>
              </a:rPr>
              <a:t>Табиғи ресурстар</a:t>
            </a:r>
            <a:endParaRPr lang="ru-RU" dirty="0">
              <a:solidFill>
                <a:srgbClr val="FFFF00"/>
              </a:solidFill>
            </a:endParaRPr>
          </a:p>
        </p:txBody>
      </p:sp>
      <p:sp>
        <p:nvSpPr>
          <p:cNvPr id="18" name="Объект 17"/>
          <p:cNvSpPr>
            <a:spLocks noGrp="1"/>
          </p:cNvSpPr>
          <p:nvPr>
            <p:ph sz="half" idx="1"/>
          </p:nvPr>
        </p:nvSpPr>
        <p:spPr/>
        <p:txBody>
          <a:bodyPr/>
          <a:lstStyle/>
          <a:p>
            <a:r>
              <a:rPr lang="ru-RU" dirty="0"/>
              <a:t>Сарқылмайтын </a:t>
            </a:r>
            <a:r>
              <a:rPr lang="ru-RU" dirty="0" err="1"/>
              <a:t>табиғи</a:t>
            </a:r>
            <a:r>
              <a:rPr lang="ru-RU" dirty="0"/>
              <a:t> ресурстар - </a:t>
            </a:r>
            <a:r>
              <a:rPr lang="ru-RU" dirty="0" err="1"/>
              <a:t>табиғатты</a:t>
            </a:r>
            <a:r>
              <a:rPr lang="ru-RU" dirty="0"/>
              <a:t> </a:t>
            </a:r>
            <a:r>
              <a:rPr lang="ru-RU" dirty="0" err="1"/>
              <a:t>ұзақ</a:t>
            </a:r>
            <a:r>
              <a:rPr lang="ru-RU" dirty="0"/>
              <a:t> </a:t>
            </a:r>
            <a:r>
              <a:rPr lang="ru-RU" dirty="0" err="1"/>
              <a:t>пайдалану</a:t>
            </a:r>
            <a:r>
              <a:rPr lang="ru-RU" dirty="0"/>
              <a:t> </a:t>
            </a:r>
            <a:r>
              <a:rPr lang="ru-RU" dirty="0" err="1"/>
              <a:t>кезінде</a:t>
            </a:r>
            <a:r>
              <a:rPr lang="ru-RU" dirty="0"/>
              <a:t> саны мен </a:t>
            </a:r>
            <a:r>
              <a:rPr lang="ru-RU" dirty="0" err="1"/>
              <a:t>сапасы</a:t>
            </a:r>
            <a:r>
              <a:rPr lang="ru-RU" dirty="0"/>
              <a:t> </a:t>
            </a:r>
            <a:r>
              <a:rPr lang="ru-RU" dirty="0" err="1"/>
              <a:t>өзгермейтін</a:t>
            </a:r>
            <a:r>
              <a:rPr lang="ru-RU" dirty="0"/>
              <a:t> </a:t>
            </a:r>
            <a:r>
              <a:rPr lang="ru-RU" dirty="0" err="1"/>
              <a:t>немесе</a:t>
            </a:r>
            <a:r>
              <a:rPr lang="ru-RU" dirty="0"/>
              <a:t> </a:t>
            </a:r>
            <a:r>
              <a:rPr lang="ru-RU" dirty="0" err="1"/>
              <a:t>аздап</a:t>
            </a:r>
            <a:r>
              <a:rPr lang="ru-RU" dirty="0"/>
              <a:t> </a:t>
            </a:r>
            <a:r>
              <a:rPr lang="ru-RU" dirty="0" err="1"/>
              <a:t>қана</a:t>
            </a:r>
            <a:r>
              <a:rPr lang="ru-RU" dirty="0"/>
              <a:t> </a:t>
            </a:r>
            <a:r>
              <a:rPr lang="ru-RU" dirty="0" err="1"/>
              <a:t>өзгеретін</a:t>
            </a:r>
            <a:r>
              <a:rPr lang="ru-RU" dirty="0"/>
              <a:t> </a:t>
            </a:r>
            <a:r>
              <a:rPr lang="ru-RU" dirty="0" err="1"/>
              <a:t>табиғи</a:t>
            </a:r>
            <a:r>
              <a:rPr lang="ru-RU" dirty="0"/>
              <a:t> </a:t>
            </a:r>
            <a:r>
              <a:rPr lang="ru-RU" dirty="0" err="1"/>
              <a:t>физикалық</a:t>
            </a:r>
            <a:r>
              <a:rPr lang="ru-RU" dirty="0"/>
              <a:t> </a:t>
            </a:r>
            <a:r>
              <a:rPr lang="ru-RU" dirty="0" err="1"/>
              <a:t>құбылыстар</a:t>
            </a:r>
            <a:r>
              <a:rPr lang="ru-RU" dirty="0"/>
              <a:t> </a:t>
            </a:r>
            <a:r>
              <a:rPr lang="ru-RU" dirty="0" err="1"/>
              <a:t>және</a:t>
            </a:r>
            <a:r>
              <a:rPr lang="ru-RU" dirty="0"/>
              <a:t> </a:t>
            </a:r>
            <a:r>
              <a:rPr lang="ru-RU" dirty="0" err="1"/>
              <a:t>денелер</a:t>
            </a:r>
            <a:r>
              <a:rPr lang="ru-RU" dirty="0"/>
              <a:t>. </a:t>
            </a:r>
            <a:r>
              <a:rPr lang="ru-RU" dirty="0" err="1"/>
              <a:t>Мұндай</a:t>
            </a:r>
            <a:r>
              <a:rPr lang="ru-RU" dirty="0"/>
              <a:t> </a:t>
            </a:r>
            <a:r>
              <a:rPr lang="ru-RU" dirty="0" err="1"/>
              <a:t>ресурстарға</a:t>
            </a:r>
            <a:r>
              <a:rPr lang="ru-RU" dirty="0"/>
              <a:t> Күн </a:t>
            </a:r>
            <a:r>
              <a:rPr lang="ru-RU" dirty="0" err="1"/>
              <a:t>энергиясы</a:t>
            </a:r>
            <a:r>
              <a:rPr lang="ru-RU" dirty="0"/>
              <a:t>, </a:t>
            </a:r>
            <a:r>
              <a:rPr lang="ru-RU" dirty="0" err="1"/>
              <a:t>жел</a:t>
            </a:r>
            <a:r>
              <a:rPr lang="ru-RU" dirty="0"/>
              <a:t> </a:t>
            </a:r>
            <a:r>
              <a:rPr lang="ru-RU" dirty="0" err="1"/>
              <a:t>энергиясы</a:t>
            </a:r>
            <a:r>
              <a:rPr lang="ru-RU" dirty="0"/>
              <a:t>, қозғалыстағы су </a:t>
            </a:r>
            <a:r>
              <a:rPr lang="ru-RU" dirty="0" err="1"/>
              <a:t>энергиясы</a:t>
            </a:r>
            <a:r>
              <a:rPr lang="ru-RU" dirty="0"/>
              <a:t>, </a:t>
            </a:r>
            <a:r>
              <a:rPr lang="ru-RU" dirty="0" err="1"/>
              <a:t>жер</a:t>
            </a:r>
            <a:r>
              <a:rPr lang="ru-RU" dirty="0"/>
              <a:t> </a:t>
            </a:r>
            <a:r>
              <a:rPr lang="ru-RU" dirty="0" err="1"/>
              <a:t>қойнауы</a:t>
            </a:r>
            <a:r>
              <a:rPr lang="ru-RU" dirty="0"/>
              <a:t> </a:t>
            </a:r>
            <a:r>
              <a:rPr lang="ru-RU" dirty="0" err="1"/>
              <a:t>энергиясы</a:t>
            </a:r>
            <a:r>
              <a:rPr lang="ru-RU" dirty="0"/>
              <a:t> </a:t>
            </a:r>
            <a:r>
              <a:rPr lang="ru-RU" dirty="0" err="1"/>
              <a:t>жатады</a:t>
            </a:r>
            <a:r>
              <a:rPr lang="ru-RU" dirty="0"/>
              <a:t>. </a:t>
            </a:r>
          </a:p>
        </p:txBody>
      </p:sp>
      <p:sp>
        <p:nvSpPr>
          <p:cNvPr id="19" name="Объект 18"/>
          <p:cNvSpPr>
            <a:spLocks noGrp="1"/>
          </p:cNvSpPr>
          <p:nvPr>
            <p:ph sz="half" idx="2"/>
          </p:nvPr>
        </p:nvSpPr>
        <p:spPr/>
        <p:txBody>
          <a:bodyPr/>
          <a:lstStyle/>
          <a:p>
            <a:r>
              <a:rPr lang="ru-RU" dirty="0" err="1" smtClean="0"/>
              <a:t>Сарқылатын</a:t>
            </a:r>
            <a:r>
              <a:rPr lang="ru-RU" dirty="0" smtClean="0"/>
              <a:t> </a:t>
            </a:r>
            <a:r>
              <a:rPr lang="ru-RU" dirty="0" err="1"/>
              <a:t>табиғи</a:t>
            </a:r>
            <a:r>
              <a:rPr lang="ru-RU" dirty="0"/>
              <a:t> </a:t>
            </a:r>
            <a:r>
              <a:rPr lang="ru-RU" dirty="0" err="1"/>
              <a:t>байлықтар</a:t>
            </a:r>
            <a:r>
              <a:rPr lang="ru-RU" dirty="0"/>
              <a:t> - </a:t>
            </a:r>
            <a:r>
              <a:rPr lang="ru-RU" dirty="0" err="1"/>
              <a:t>табиғатты</a:t>
            </a:r>
            <a:r>
              <a:rPr lang="ru-RU" dirty="0"/>
              <a:t> </a:t>
            </a:r>
            <a:r>
              <a:rPr lang="ru-RU" dirty="0" err="1"/>
              <a:t>пайдалану</a:t>
            </a:r>
            <a:r>
              <a:rPr lang="ru-RU" dirty="0"/>
              <a:t> </a:t>
            </a:r>
            <a:r>
              <a:rPr lang="ru-RU" dirty="0" err="1"/>
              <a:t>барысында</a:t>
            </a:r>
            <a:r>
              <a:rPr lang="ru-RU" dirty="0"/>
              <a:t> саны мен </a:t>
            </a:r>
            <a:r>
              <a:rPr lang="ru-RU" dirty="0" err="1"/>
              <a:t>сапасы</a:t>
            </a:r>
            <a:r>
              <a:rPr lang="ru-RU" dirty="0"/>
              <a:t> </a:t>
            </a:r>
            <a:r>
              <a:rPr lang="ru-RU" dirty="0" err="1"/>
              <a:t>өзгеретін</a:t>
            </a:r>
            <a:r>
              <a:rPr lang="ru-RU" dirty="0"/>
              <a:t> </a:t>
            </a:r>
            <a:r>
              <a:rPr lang="ru-RU" dirty="0" err="1"/>
              <a:t>табиғи</a:t>
            </a:r>
            <a:r>
              <a:rPr lang="ru-RU" dirty="0"/>
              <a:t> </a:t>
            </a:r>
            <a:r>
              <a:rPr lang="ru-RU" dirty="0" err="1"/>
              <a:t>физикалық</a:t>
            </a:r>
            <a:r>
              <a:rPr lang="ru-RU" dirty="0"/>
              <a:t> </a:t>
            </a:r>
            <a:r>
              <a:rPr lang="ru-RU" dirty="0" err="1"/>
              <a:t>құбылыстар</a:t>
            </a:r>
            <a:r>
              <a:rPr lang="ru-RU" dirty="0"/>
              <a:t> </a:t>
            </a:r>
            <a:r>
              <a:rPr lang="ru-RU" dirty="0" err="1"/>
              <a:t>және</a:t>
            </a:r>
            <a:r>
              <a:rPr lang="ru-RU" dirty="0"/>
              <a:t> </a:t>
            </a:r>
            <a:r>
              <a:rPr lang="ru-RU" dirty="0" err="1"/>
              <a:t>денелер</a:t>
            </a:r>
            <a:r>
              <a:rPr lang="ru-RU" dirty="0"/>
              <a:t>.</a:t>
            </a:r>
          </a:p>
        </p:txBody>
      </p:sp>
    </p:spTree>
    <p:extLst>
      <p:ext uri="{BB962C8B-B14F-4D97-AF65-F5344CB8AC3E}">
        <p14:creationId xmlns:p14="http://schemas.microsoft.com/office/powerpoint/2010/main" val="22541522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Сарқылмайтын </a:t>
            </a:r>
            <a:r>
              <a:rPr lang="ru-RU" dirty="0" err="1"/>
              <a:t>табиғи</a:t>
            </a:r>
            <a:r>
              <a:rPr lang="ru-RU" dirty="0"/>
              <a:t> ресурстар </a:t>
            </a:r>
          </a:p>
        </p:txBody>
      </p:sp>
      <p:pic>
        <p:nvPicPr>
          <p:cNvPr id="5" name="Объект 4"/>
          <p:cNvPicPr>
            <a:picLocks noGrp="1" noChangeAspect="1"/>
          </p:cNvPicPr>
          <p:nvPr>
            <p:ph sz="half" idx="1"/>
          </p:nvPr>
        </p:nvPicPr>
        <p:blipFill>
          <a:blip r:embed="rId2"/>
          <a:stretch>
            <a:fillRect/>
          </a:stretch>
        </p:blipFill>
        <p:spPr>
          <a:xfrm>
            <a:off x="1155700" y="2736331"/>
            <a:ext cx="4824413" cy="3150637"/>
          </a:xfrm>
          <a:prstGeom prst="rect">
            <a:avLst/>
          </a:prstGeom>
        </p:spPr>
      </p:pic>
      <p:sp>
        <p:nvSpPr>
          <p:cNvPr id="6" name="Прямоугольник 5"/>
          <p:cNvSpPr/>
          <p:nvPr/>
        </p:nvSpPr>
        <p:spPr>
          <a:xfrm>
            <a:off x="5852702" y="5117910"/>
            <a:ext cx="5527343" cy="584775"/>
          </a:xfrm>
          <a:prstGeom prst="rect">
            <a:avLst/>
          </a:prstGeom>
        </p:spPr>
        <p:txBody>
          <a:bodyPr wrap="square">
            <a:spAutoFit/>
          </a:bodyPr>
          <a:lstStyle/>
          <a:p>
            <a:r>
              <a:rPr lang="ru-RU" sz="3200" dirty="0" smtClean="0"/>
              <a:t>1.Күн </a:t>
            </a:r>
            <a:r>
              <a:rPr lang="ru-RU" sz="3200" dirty="0" err="1" smtClean="0"/>
              <a:t>энергиясы</a:t>
            </a:r>
            <a:endParaRPr lang="ru-RU" sz="3200" dirty="0"/>
          </a:p>
        </p:txBody>
      </p:sp>
    </p:spTree>
    <p:extLst>
      <p:ext uri="{BB962C8B-B14F-4D97-AF65-F5344CB8AC3E}">
        <p14:creationId xmlns:p14="http://schemas.microsoft.com/office/powerpoint/2010/main" val="19665867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045772" y="391742"/>
            <a:ext cx="8739673" cy="1013977"/>
          </a:xfrm>
        </p:spPr>
        <p:txBody>
          <a:bodyPr/>
          <a:lstStyle/>
          <a:p>
            <a:r>
              <a:rPr lang="kk-KZ" dirty="0" smtClean="0"/>
              <a:t>2. Жел энергиясы</a:t>
            </a:r>
            <a:endParaRPr lang="ru-RU" dirty="0"/>
          </a:p>
        </p:txBody>
      </p:sp>
      <p:pic>
        <p:nvPicPr>
          <p:cNvPr id="7" name="Рисунок 6"/>
          <p:cNvPicPr>
            <a:picLocks noChangeAspect="1"/>
          </p:cNvPicPr>
          <p:nvPr/>
        </p:nvPicPr>
        <p:blipFill>
          <a:blip r:embed="rId3"/>
          <a:stretch>
            <a:fillRect/>
          </a:stretch>
        </p:blipFill>
        <p:spPr>
          <a:xfrm>
            <a:off x="1559484" y="1405719"/>
            <a:ext cx="8775511" cy="5161811"/>
          </a:xfrm>
          <a:prstGeom prst="rect">
            <a:avLst/>
          </a:prstGeom>
        </p:spPr>
      </p:pic>
    </p:spTree>
    <p:extLst>
      <p:ext uri="{BB962C8B-B14F-4D97-AF65-F5344CB8AC3E}">
        <p14:creationId xmlns:p14="http://schemas.microsoft.com/office/powerpoint/2010/main" val="39390486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8760" y="1066799"/>
            <a:ext cx="8593774" cy="566061"/>
          </a:xfrm>
        </p:spPr>
        <p:txBody>
          <a:bodyPr>
            <a:normAutofit fontScale="90000"/>
          </a:bodyPr>
          <a:lstStyle/>
          <a:p>
            <a:r>
              <a:rPr lang="ru-RU" dirty="0" smtClean="0"/>
              <a:t>3.Қозғалыстағы </a:t>
            </a:r>
            <a:r>
              <a:rPr lang="ru-RU" dirty="0"/>
              <a:t>су </a:t>
            </a:r>
            <a:r>
              <a:rPr lang="ru-RU" dirty="0" err="1"/>
              <a:t>энергиясы</a:t>
            </a:r>
            <a:endParaRPr lang="ru-RU" dirty="0"/>
          </a:p>
        </p:txBody>
      </p:sp>
      <p:pic>
        <p:nvPicPr>
          <p:cNvPr id="4" name="Рисунок 3"/>
          <p:cNvPicPr>
            <a:picLocks noChangeAspect="1"/>
          </p:cNvPicPr>
          <p:nvPr/>
        </p:nvPicPr>
        <p:blipFill>
          <a:blip r:embed="rId2"/>
          <a:stretch>
            <a:fillRect/>
          </a:stretch>
        </p:blipFill>
        <p:spPr>
          <a:xfrm>
            <a:off x="1508760" y="1632860"/>
            <a:ext cx="8884920" cy="5192458"/>
          </a:xfrm>
          <a:prstGeom prst="rect">
            <a:avLst/>
          </a:prstGeom>
        </p:spPr>
      </p:pic>
    </p:spTree>
    <p:extLst>
      <p:ext uri="{BB962C8B-B14F-4D97-AF65-F5344CB8AC3E}">
        <p14:creationId xmlns:p14="http://schemas.microsoft.com/office/powerpoint/2010/main" val="2722645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2"/>
                                        </p:tgtEl>
                                        <p:attrNameLst>
                                          <p:attrName>ppt_w</p:attrName>
                                        </p:attrNameLst>
                                      </p:cBhvr>
                                      <p:tavLst>
                                        <p:tav tm="0">
                                          <p:val>
                                            <p:strVal val="ppt_w"/>
                                          </p:val>
                                        </p:tav>
                                        <p:tav tm="100000">
                                          <p:val>
                                            <p:fltVal val="0"/>
                                          </p:val>
                                        </p:tav>
                                      </p:tavLst>
                                    </p:anim>
                                    <p:anim calcmode="lin" valueType="num">
                                      <p:cBhvr>
                                        <p:cTn id="7" dur="1000"/>
                                        <p:tgtEl>
                                          <p:spTgt spid="2"/>
                                        </p:tgtEl>
                                        <p:attrNameLst>
                                          <p:attrName>ppt_h</p:attrName>
                                        </p:attrNameLst>
                                      </p:cBhvr>
                                      <p:tavLst>
                                        <p:tav tm="0">
                                          <p:val>
                                            <p:strVal val="ppt_h"/>
                                          </p:val>
                                        </p:tav>
                                        <p:tav tm="100000">
                                          <p:val>
                                            <p:fltVal val="0"/>
                                          </p:val>
                                        </p:tav>
                                      </p:tavLst>
                                    </p:anim>
                                    <p:anim calcmode="lin" valueType="num">
                                      <p:cBhvr>
                                        <p:cTn id="8" dur="1000"/>
                                        <p:tgtEl>
                                          <p:spTgt spid="2"/>
                                        </p:tgtEl>
                                        <p:attrNameLst>
                                          <p:attrName>style.rotation</p:attrName>
                                        </p:attrNameLst>
                                      </p:cBhvr>
                                      <p:tavLst>
                                        <p:tav tm="0">
                                          <p:val>
                                            <p:fltVal val="0"/>
                                          </p:val>
                                        </p:tav>
                                        <p:tav tm="100000">
                                          <p:val>
                                            <p:fltVal val="90"/>
                                          </p:val>
                                        </p:tav>
                                      </p:tavLst>
                                    </p:anim>
                                    <p:animEffect transition="out" filter="fade">
                                      <p:cBhvr>
                                        <p:cTn id="9" dur="1000"/>
                                        <p:tgtEl>
                                          <p:spTgt spid="2"/>
                                        </p:tgtEl>
                                      </p:cBhvr>
                                    </p:animEffect>
                                    <p:set>
                                      <p:cBhvr>
                                        <p:cTn id="10"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7834" y="541867"/>
            <a:ext cx="8825660" cy="1822514"/>
          </a:xfrm>
        </p:spPr>
        <p:txBody>
          <a:bodyPr/>
          <a:lstStyle/>
          <a:p>
            <a:r>
              <a:rPr lang="ru-RU" dirty="0" smtClean="0"/>
              <a:t>4. </a:t>
            </a:r>
            <a:r>
              <a:rPr lang="ru-RU" dirty="0" err="1" smtClean="0"/>
              <a:t>жер</a:t>
            </a:r>
            <a:r>
              <a:rPr lang="ru-RU" dirty="0" smtClean="0"/>
              <a:t> </a:t>
            </a:r>
            <a:r>
              <a:rPr lang="ru-RU" dirty="0" err="1"/>
              <a:t>қойнауы</a:t>
            </a:r>
            <a:r>
              <a:rPr lang="ru-RU" dirty="0"/>
              <a:t> </a:t>
            </a:r>
            <a:r>
              <a:rPr lang="ru-RU" dirty="0" err="1"/>
              <a:t>энергиясы</a:t>
            </a:r>
            <a:r>
              <a:rPr lang="ru-RU" dirty="0"/>
              <a:t> </a:t>
            </a:r>
            <a:r>
              <a:rPr lang="ru-RU" dirty="0" err="1"/>
              <a:t>жатады</a:t>
            </a:r>
            <a:endParaRPr lang="ru-RU" dirty="0"/>
          </a:p>
        </p:txBody>
      </p:sp>
      <p:pic>
        <p:nvPicPr>
          <p:cNvPr id="4" name="Рисунок 3"/>
          <p:cNvPicPr>
            <a:picLocks noChangeAspect="1"/>
          </p:cNvPicPr>
          <p:nvPr/>
        </p:nvPicPr>
        <p:blipFill>
          <a:blip r:embed="rId2"/>
          <a:stretch>
            <a:fillRect/>
          </a:stretch>
        </p:blipFill>
        <p:spPr>
          <a:xfrm>
            <a:off x="2037397" y="2562225"/>
            <a:ext cx="8239125" cy="3867150"/>
          </a:xfrm>
          <a:prstGeom prst="rect">
            <a:avLst/>
          </a:prstGeom>
        </p:spPr>
      </p:pic>
    </p:spTree>
    <p:extLst>
      <p:ext uri="{BB962C8B-B14F-4D97-AF65-F5344CB8AC3E}">
        <p14:creationId xmlns:p14="http://schemas.microsoft.com/office/powerpoint/2010/main" val="3576660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grpId="0" nodeType="clickEffect">
                                  <p:stCondLst>
                                    <p:cond delay="0"/>
                                  </p:stCondLst>
                                  <p:iterate type="lt">
                                    <p:tmAbs val="25"/>
                                  </p:iterate>
                                  <p:childTnLst>
                                    <p:set>
                                      <p:cBhvr override="childStyle">
                                        <p:cTn id="6" dur="indefinite"/>
                                        <p:tgtEl>
                                          <p:spTgt spid="2"/>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9185" y="563880"/>
            <a:ext cx="3584685" cy="1371600"/>
          </a:xfrm>
        </p:spPr>
        <p:txBody>
          <a:bodyPr/>
          <a:lstStyle/>
          <a:p>
            <a:r>
              <a:rPr lang="kk-KZ" dirty="0" smtClean="0"/>
              <a:t>	Су ресурстар.</a:t>
            </a:r>
            <a:endParaRPr lang="ru-RU" dirty="0"/>
          </a:p>
        </p:txBody>
      </p:sp>
      <p:sp>
        <p:nvSpPr>
          <p:cNvPr id="5" name="Рисунок 4"/>
          <p:cNvSpPr>
            <a:spLocks noGrp="1"/>
          </p:cNvSpPr>
          <p:nvPr>
            <p:ph type="pic" idx="1"/>
          </p:nvPr>
        </p:nvSpPr>
        <p:spPr/>
      </p:sp>
      <p:sp>
        <p:nvSpPr>
          <p:cNvPr id="3" name="Текст 2"/>
          <p:cNvSpPr>
            <a:spLocks noGrp="1"/>
          </p:cNvSpPr>
          <p:nvPr>
            <p:ph type="body" sz="half" idx="2"/>
          </p:nvPr>
        </p:nvSpPr>
        <p:spPr>
          <a:xfrm>
            <a:off x="868680" y="2468880"/>
            <a:ext cx="3322320" cy="3429000"/>
          </a:xfrm>
        </p:spPr>
        <p:txBody>
          <a:bodyPr>
            <a:normAutofit fontScale="70000" lnSpcReduction="20000"/>
          </a:bodyPr>
          <a:lstStyle/>
          <a:p>
            <a:r>
              <a:rPr lang="ru-RU" sz="2400" i="1" dirty="0" err="1"/>
              <a:t>Қазақстанның</a:t>
            </a:r>
            <a:r>
              <a:rPr lang="ru-RU" sz="2400" i="1" dirty="0"/>
              <a:t> су </a:t>
            </a:r>
            <a:r>
              <a:rPr lang="ru-RU" sz="2400" i="1" dirty="0" err="1"/>
              <a:t>ресурстары</a:t>
            </a:r>
            <a:r>
              <a:rPr lang="ru-RU" sz="2400" i="1" dirty="0"/>
              <a:t> – </a:t>
            </a:r>
            <a:r>
              <a:rPr lang="ru-RU" sz="2400" i="1" dirty="0" err="1"/>
              <a:t>Қазақстанның</a:t>
            </a:r>
            <a:r>
              <a:rPr lang="ru-RU" sz="2400" i="1" dirty="0"/>
              <a:t> </a:t>
            </a:r>
            <a:r>
              <a:rPr lang="ru-RU" sz="2400" i="1" dirty="0" err="1"/>
              <a:t>жер</a:t>
            </a:r>
            <a:r>
              <a:rPr lang="ru-RU" sz="2400" i="1" dirty="0"/>
              <a:t> </a:t>
            </a:r>
            <a:r>
              <a:rPr lang="ru-RU" sz="2400" i="1" dirty="0" err="1"/>
              <a:t>үсті</a:t>
            </a:r>
            <a:r>
              <a:rPr lang="ru-RU" sz="2400" i="1" dirty="0"/>
              <a:t> </a:t>
            </a:r>
            <a:r>
              <a:rPr lang="ru-RU" sz="2400" i="1" dirty="0" err="1"/>
              <a:t>суларының</a:t>
            </a:r>
            <a:r>
              <a:rPr lang="ru-RU" sz="2400" i="1" dirty="0"/>
              <a:t> ресурсы </a:t>
            </a:r>
            <a:r>
              <a:rPr lang="ru-RU" sz="2400" i="1" dirty="0" err="1"/>
              <a:t>сулылығы</a:t>
            </a:r>
            <a:r>
              <a:rPr lang="ru-RU" sz="2400" i="1" dirty="0"/>
              <a:t> </a:t>
            </a:r>
            <a:r>
              <a:rPr lang="ru-RU" sz="2400" i="1" dirty="0" err="1"/>
              <a:t>бойынша</a:t>
            </a:r>
            <a:r>
              <a:rPr lang="ru-RU" sz="2400" i="1" dirty="0"/>
              <a:t> </a:t>
            </a:r>
            <a:r>
              <a:rPr lang="ru-RU" sz="2400" i="1" dirty="0" err="1"/>
              <a:t>орташа</a:t>
            </a:r>
            <a:r>
              <a:rPr lang="ru-RU" sz="2400" i="1" dirty="0"/>
              <a:t> </a:t>
            </a:r>
            <a:r>
              <a:rPr lang="ru-RU" sz="2400" i="1" dirty="0" err="1"/>
              <a:t>көлемі</a:t>
            </a:r>
            <a:r>
              <a:rPr lang="ru-RU" sz="2400" i="1" dirty="0"/>
              <a:t> 100,5 км3; </a:t>
            </a:r>
            <a:r>
              <a:rPr lang="ru-RU" sz="2400" i="1" dirty="0" err="1"/>
              <a:t>соның</a:t>
            </a:r>
            <a:r>
              <a:rPr lang="ru-RU" sz="2400" i="1" dirty="0"/>
              <a:t> </a:t>
            </a:r>
            <a:r>
              <a:rPr lang="ru-RU" sz="2400" i="1" dirty="0" err="1"/>
              <a:t>ішінде</a:t>
            </a:r>
            <a:r>
              <a:rPr lang="ru-RU" sz="2400" i="1" dirty="0"/>
              <a:t> не бары 56,5 км3-і </a:t>
            </a:r>
            <a:r>
              <a:rPr lang="ru-RU" sz="2400" i="1" dirty="0" err="1"/>
              <a:t>ғана</a:t>
            </a:r>
            <a:r>
              <a:rPr lang="ru-RU" sz="2400" i="1" dirty="0"/>
              <a:t> республика </a:t>
            </a:r>
            <a:r>
              <a:rPr lang="ru-RU" sz="2400" i="1" dirty="0" err="1"/>
              <a:t>аумағында</a:t>
            </a:r>
            <a:r>
              <a:rPr lang="ru-RU" sz="2400" i="1" dirty="0"/>
              <a:t> </a:t>
            </a:r>
            <a:r>
              <a:rPr lang="ru-RU" sz="2400" i="1" dirty="0" err="1"/>
              <a:t>қалыптасқан</a:t>
            </a:r>
            <a:r>
              <a:rPr lang="ru-RU" sz="2400" i="1" dirty="0"/>
              <a:t>, </a:t>
            </a:r>
            <a:r>
              <a:rPr lang="ru-RU" sz="2400" i="1" dirty="0" err="1"/>
              <a:t>қалған</a:t>
            </a:r>
            <a:r>
              <a:rPr lang="ru-RU" sz="2400" i="1" dirty="0"/>
              <a:t> </a:t>
            </a:r>
            <a:r>
              <a:rPr lang="ru-RU" sz="2400" i="1" dirty="0" err="1"/>
              <a:t>көлемі</a:t>
            </a:r>
            <a:r>
              <a:rPr lang="ru-RU" sz="2400" i="1" dirty="0"/>
              <a:t> Орта Азия </a:t>
            </a:r>
            <a:r>
              <a:rPr lang="ru-RU" sz="2400" i="1" dirty="0" err="1"/>
              <a:t>мемлекеттерінен</a:t>
            </a:r>
            <a:r>
              <a:rPr lang="ru-RU" sz="2400" i="1" dirty="0"/>
              <a:t>, </a:t>
            </a:r>
            <a:r>
              <a:rPr lang="ru-RU" sz="2400" i="1" dirty="0" err="1"/>
              <a:t>Ресей</a:t>
            </a:r>
            <a:r>
              <a:rPr lang="ru-RU" sz="2400" i="1" dirty="0"/>
              <a:t> </a:t>
            </a:r>
            <a:r>
              <a:rPr lang="ru-RU" sz="2400" i="1" dirty="0" err="1"/>
              <a:t>Федерациясынан</a:t>
            </a:r>
            <a:r>
              <a:rPr lang="ru-RU" sz="2400" i="1" dirty="0"/>
              <a:t> </a:t>
            </a:r>
            <a:r>
              <a:rPr lang="ru-RU" sz="2400" i="1" dirty="0" err="1"/>
              <a:t>және</a:t>
            </a:r>
            <a:r>
              <a:rPr lang="ru-RU" sz="2400" i="1" dirty="0"/>
              <a:t> </a:t>
            </a:r>
            <a:r>
              <a:rPr lang="ru-RU" sz="2400" i="1" dirty="0" err="1"/>
              <a:t>Қытай</a:t>
            </a:r>
            <a:r>
              <a:rPr lang="ru-RU" sz="2400" i="1" dirty="0"/>
              <a:t> </a:t>
            </a:r>
            <a:r>
              <a:rPr lang="ru-RU" sz="2400" i="1" dirty="0" err="1"/>
              <a:t>Халық</a:t>
            </a:r>
            <a:r>
              <a:rPr lang="ru-RU" sz="2400" i="1" dirty="0"/>
              <a:t> </a:t>
            </a:r>
            <a:r>
              <a:rPr lang="ru-RU" sz="2400" i="1" dirty="0" err="1"/>
              <a:t>Республикасынан</a:t>
            </a:r>
            <a:r>
              <a:rPr lang="ru-RU" sz="2400" i="1" dirty="0"/>
              <a:t> </a:t>
            </a:r>
            <a:r>
              <a:rPr lang="ru-RU" sz="2400" i="1" dirty="0" err="1"/>
              <a:t>келетін</a:t>
            </a:r>
            <a:r>
              <a:rPr lang="ru-RU" sz="2400" i="1" dirty="0"/>
              <a:t> </a:t>
            </a:r>
            <a:r>
              <a:rPr lang="ru-RU" sz="2400" i="1" dirty="0" err="1"/>
              <a:t>өзен</a:t>
            </a:r>
            <a:r>
              <a:rPr lang="ru-RU" sz="2400" i="1" dirty="0"/>
              <a:t> </a:t>
            </a:r>
            <a:r>
              <a:rPr lang="ru-RU" sz="2400" i="1" dirty="0" err="1"/>
              <a:t>суларынан</a:t>
            </a:r>
            <a:r>
              <a:rPr lang="ru-RU" sz="2400" i="1" dirty="0"/>
              <a:t> </a:t>
            </a:r>
            <a:r>
              <a:rPr lang="ru-RU" sz="2400" i="1" dirty="0" err="1"/>
              <a:t>құралады</a:t>
            </a:r>
            <a:r>
              <a:rPr lang="ru-RU" sz="2400" i="1" dirty="0"/>
              <a:t>.</a:t>
            </a:r>
          </a:p>
          <a:p>
            <a:endParaRPr lang="ru-RU" i="1" dirty="0"/>
          </a:p>
          <a:p>
            <a:endParaRPr lang="ru-RU" dirty="0"/>
          </a:p>
        </p:txBody>
      </p:sp>
      <p:pic>
        <p:nvPicPr>
          <p:cNvPr id="4" name="Рисунок 3"/>
          <p:cNvPicPr>
            <a:picLocks noChangeAspect="1"/>
          </p:cNvPicPr>
          <p:nvPr/>
        </p:nvPicPr>
        <p:blipFill>
          <a:blip r:embed="rId2"/>
          <a:stretch>
            <a:fillRect/>
          </a:stretch>
        </p:blipFill>
        <p:spPr>
          <a:xfrm>
            <a:off x="5461103" y="457200"/>
            <a:ext cx="6431280" cy="5747986"/>
          </a:xfrm>
          <a:prstGeom prst="rect">
            <a:avLst/>
          </a:prstGeom>
        </p:spPr>
      </p:pic>
    </p:spTree>
    <p:extLst>
      <p:ext uri="{BB962C8B-B14F-4D97-AF65-F5344CB8AC3E}">
        <p14:creationId xmlns:p14="http://schemas.microsoft.com/office/powerpoint/2010/main" val="1930695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6019799" y="670560"/>
            <a:ext cx="5872729" cy="5867399"/>
          </a:xfrm>
          <a:prstGeom prst="rect">
            <a:avLst/>
          </a:prstGeom>
        </p:spPr>
      </p:pic>
      <p:sp>
        <p:nvSpPr>
          <p:cNvPr id="7" name="Прямоугольник 6"/>
          <p:cNvSpPr/>
          <p:nvPr/>
        </p:nvSpPr>
        <p:spPr>
          <a:xfrm>
            <a:off x="960120" y="802929"/>
            <a:ext cx="4343400" cy="5262979"/>
          </a:xfrm>
          <a:prstGeom prst="rect">
            <a:avLst/>
          </a:prstGeom>
        </p:spPr>
        <p:txBody>
          <a:bodyPr wrap="square">
            <a:spAutoFit/>
          </a:bodyPr>
          <a:lstStyle/>
          <a:p>
            <a:pPr algn="just"/>
            <a:r>
              <a:rPr lang="ru-RU" sz="1400" dirty="0" smtClean="0"/>
              <a:t> </a:t>
            </a:r>
            <a:r>
              <a:rPr lang="ru-RU" sz="1400" b="1" i="1" dirty="0" smtClean="0">
                <a:solidFill>
                  <a:schemeClr val="accent1">
                    <a:lumMod val="60000"/>
                    <a:lumOff val="40000"/>
                  </a:schemeClr>
                </a:solidFill>
                <a:latin typeface="Arial Black" panose="020B0A04020102020204" pitchFamily="34" charset="0"/>
              </a:rPr>
              <a:t>Су  </a:t>
            </a:r>
            <a:r>
              <a:rPr lang="ru-RU" sz="1400" b="1" i="1" dirty="0" err="1" smtClean="0">
                <a:solidFill>
                  <a:schemeClr val="accent1">
                    <a:lumMod val="60000"/>
                    <a:lumOff val="40000"/>
                  </a:schemeClr>
                </a:solidFill>
                <a:latin typeface="Arial Black" panose="020B0A04020102020204" pitchFamily="34" charset="0"/>
              </a:rPr>
              <a:t>ресурстарын</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рационалды</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пайдалану</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және</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қорғау</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қағидалары</a:t>
            </a:r>
            <a:r>
              <a:rPr lang="ru-RU" sz="1400" b="1" i="1" dirty="0" smtClean="0">
                <a:solidFill>
                  <a:schemeClr val="accent1">
                    <a:lumMod val="60000"/>
                    <a:lumOff val="40000"/>
                  </a:schemeClr>
                </a:solidFill>
                <a:latin typeface="Arial Black" panose="020B0A04020102020204" pitchFamily="34" charset="0"/>
              </a:rPr>
              <a:t>:</a:t>
            </a:r>
          </a:p>
          <a:p>
            <a:pPr algn="just"/>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өзендер</a:t>
            </a:r>
            <a:r>
              <a:rPr lang="ru-RU" sz="1400" b="1" i="1" dirty="0" smtClean="0">
                <a:solidFill>
                  <a:schemeClr val="accent1">
                    <a:lumMod val="60000"/>
                    <a:lumOff val="40000"/>
                  </a:schemeClr>
                </a:solidFill>
                <a:latin typeface="Arial Black" panose="020B0A04020102020204" pitchFamily="34" charset="0"/>
              </a:rPr>
              <a:t>  мен  </a:t>
            </a:r>
            <a:r>
              <a:rPr lang="ru-RU" sz="1400" b="1" i="1" dirty="0" err="1" smtClean="0">
                <a:solidFill>
                  <a:schemeClr val="accent1">
                    <a:lumMod val="60000"/>
                    <a:lumOff val="40000"/>
                  </a:schemeClr>
                </a:solidFill>
                <a:latin typeface="Arial Black" panose="020B0A04020102020204" pitchFamily="34" charset="0"/>
              </a:rPr>
              <a:t>көлдердің</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ағын</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сулармен</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ластанудың</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алдын</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алу</a:t>
            </a:r>
            <a:endParaRPr lang="ru-RU" sz="1400" b="1" i="1" dirty="0" smtClean="0">
              <a:solidFill>
                <a:schemeClr val="accent1">
                  <a:lumMod val="60000"/>
                  <a:lumOff val="40000"/>
                </a:schemeClr>
              </a:solidFill>
              <a:latin typeface="Arial Black" panose="020B0A04020102020204" pitchFamily="34" charset="0"/>
            </a:endParaRPr>
          </a:p>
          <a:p>
            <a:pPr algn="just"/>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жер</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беті</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суларын</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прогрессивті</a:t>
            </a:r>
            <a:r>
              <a:rPr lang="ru-RU" sz="1400" b="1" i="1" dirty="0" smtClean="0">
                <a:solidFill>
                  <a:schemeClr val="accent1">
                    <a:lumMod val="60000"/>
                    <a:lumOff val="40000"/>
                  </a:schemeClr>
                </a:solidFill>
                <a:latin typeface="Arial Black" panose="020B0A04020102020204" pitchFamily="34" charset="0"/>
              </a:rPr>
              <a:t>  су  </a:t>
            </a:r>
            <a:r>
              <a:rPr lang="ru-RU" sz="1400" b="1" i="1" dirty="0" err="1" smtClean="0">
                <a:solidFill>
                  <a:schemeClr val="accent1">
                    <a:lumMod val="60000"/>
                    <a:lumOff val="40000"/>
                  </a:schemeClr>
                </a:solidFill>
                <a:latin typeface="Arial Black" panose="020B0A04020102020204" pitchFamily="34" charset="0"/>
              </a:rPr>
              <a:t>қорғау</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технологияларына</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негізделген</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үнемді</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пайдалану</a:t>
            </a:r>
            <a:endParaRPr lang="ru-RU" sz="1400" b="1" i="1" dirty="0" smtClean="0">
              <a:solidFill>
                <a:schemeClr val="accent1">
                  <a:lumMod val="60000"/>
                  <a:lumOff val="40000"/>
                </a:schemeClr>
              </a:solidFill>
              <a:latin typeface="Arial Black" panose="020B0A04020102020204" pitchFamily="34" charset="0"/>
            </a:endParaRPr>
          </a:p>
          <a:p>
            <a:pPr algn="just"/>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айналымдық</a:t>
            </a:r>
            <a:r>
              <a:rPr lang="ru-RU" sz="1400" b="1" i="1" dirty="0" smtClean="0">
                <a:solidFill>
                  <a:schemeClr val="accent1">
                    <a:lumMod val="60000"/>
                    <a:lumOff val="40000"/>
                  </a:schemeClr>
                </a:solidFill>
                <a:latin typeface="Arial Black" panose="020B0A04020102020204" pitchFamily="34" charset="0"/>
              </a:rPr>
              <a:t>  су  </a:t>
            </a:r>
            <a:r>
              <a:rPr lang="ru-RU" sz="1400" b="1" i="1" dirty="0" err="1" smtClean="0">
                <a:solidFill>
                  <a:schemeClr val="accent1">
                    <a:lumMod val="60000"/>
                    <a:lumOff val="40000"/>
                  </a:schemeClr>
                </a:solidFill>
                <a:latin typeface="Arial Black" panose="020B0A04020102020204" pitchFamily="34" charset="0"/>
              </a:rPr>
              <a:t>пайдалану</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және</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сумен</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қамсыздандыру</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технологияларын</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енгіз</a:t>
            </a:r>
            <a:endParaRPr lang="ru-RU" sz="1400" b="1" i="1" dirty="0" smtClean="0">
              <a:solidFill>
                <a:schemeClr val="accent1">
                  <a:lumMod val="60000"/>
                  <a:lumOff val="40000"/>
                </a:schemeClr>
              </a:solidFill>
              <a:latin typeface="Arial Black" panose="020B0A04020102020204" pitchFamily="34" charset="0"/>
            </a:endParaRPr>
          </a:p>
          <a:p>
            <a:pPr algn="just"/>
            <a:r>
              <a:rPr lang="ru-RU" sz="1400" b="1" i="1" dirty="0" smtClean="0">
                <a:solidFill>
                  <a:schemeClr val="accent1">
                    <a:lumMod val="60000"/>
                    <a:lumOff val="40000"/>
                  </a:schemeClr>
                </a:solidFill>
                <a:latin typeface="Arial Black" panose="020B0A04020102020204" pitchFamily="34" charset="0"/>
              </a:rPr>
              <a:t>  - </a:t>
            </a:r>
            <a:r>
              <a:rPr lang="ru-RU" sz="1400" b="1" i="1" dirty="0" err="1" smtClean="0">
                <a:solidFill>
                  <a:schemeClr val="accent1">
                    <a:lumMod val="60000"/>
                    <a:lumOff val="40000"/>
                  </a:schemeClr>
                </a:solidFill>
                <a:latin typeface="Arial Black" panose="020B0A04020102020204" pitchFamily="34" charset="0"/>
              </a:rPr>
              <a:t>тазаланбаған</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өндірістік</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және</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комуникалдық-тұрмыстық</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ағын</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сулардың</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келіп</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түсуін</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болдырмау</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үшін</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прогрессивті</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технологиялар</a:t>
            </a:r>
            <a:r>
              <a:rPr lang="ru-RU" sz="1400" b="1" i="1" dirty="0" smtClean="0">
                <a:solidFill>
                  <a:schemeClr val="accent1">
                    <a:lumMod val="60000"/>
                    <a:lumOff val="40000"/>
                  </a:schemeClr>
                </a:solidFill>
                <a:latin typeface="Arial Black" panose="020B0A04020102020204" pitchFamily="34" charset="0"/>
              </a:rPr>
              <a:t> мен  </a:t>
            </a:r>
            <a:r>
              <a:rPr lang="ru-RU" sz="1400" b="1" i="1" dirty="0" err="1" smtClean="0">
                <a:solidFill>
                  <a:schemeClr val="accent1">
                    <a:lumMod val="60000"/>
                    <a:lumOff val="40000"/>
                  </a:schemeClr>
                </a:solidFill>
                <a:latin typeface="Arial Black" panose="020B0A04020102020204" pitchFamily="34" charset="0"/>
              </a:rPr>
              <a:t>тазалау</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құрылғыларын</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енгізу</a:t>
            </a:r>
            <a:endParaRPr lang="ru-RU" sz="1400" b="1" i="1" dirty="0" smtClean="0">
              <a:solidFill>
                <a:schemeClr val="accent1">
                  <a:lumMod val="60000"/>
                  <a:lumOff val="40000"/>
                </a:schemeClr>
              </a:solidFill>
              <a:latin typeface="Arial Black" panose="020B0A04020102020204" pitchFamily="34" charset="0"/>
            </a:endParaRPr>
          </a:p>
          <a:p>
            <a:pPr algn="just"/>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ауылшаруашылығында</a:t>
            </a:r>
            <a:r>
              <a:rPr lang="ru-RU" sz="1400" b="1" i="1" dirty="0" smtClean="0">
                <a:solidFill>
                  <a:schemeClr val="accent1">
                    <a:lumMod val="60000"/>
                    <a:lumOff val="40000"/>
                  </a:schemeClr>
                </a:solidFill>
                <a:latin typeface="Arial Black" panose="020B0A04020102020204" pitchFamily="34" charset="0"/>
              </a:rPr>
              <a:t>  суды  </a:t>
            </a:r>
            <a:r>
              <a:rPr lang="ru-RU" sz="1400" b="1" i="1" dirty="0" err="1" smtClean="0">
                <a:solidFill>
                  <a:schemeClr val="accent1">
                    <a:lumMod val="60000"/>
                    <a:lumOff val="40000"/>
                  </a:schemeClr>
                </a:solidFill>
                <a:latin typeface="Arial Black" panose="020B0A04020102020204" pitchFamily="34" charset="0"/>
              </a:rPr>
              <a:t>пайдалану</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нормаларын</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қысқарту</a:t>
            </a:r>
            <a:endParaRPr lang="ru-RU" sz="1400" b="1" i="1" dirty="0" smtClean="0">
              <a:solidFill>
                <a:schemeClr val="accent1">
                  <a:lumMod val="60000"/>
                  <a:lumOff val="40000"/>
                </a:schemeClr>
              </a:solidFill>
              <a:latin typeface="Arial Black" panose="020B0A04020102020204" pitchFamily="34" charset="0"/>
            </a:endParaRPr>
          </a:p>
          <a:p>
            <a:pPr algn="just"/>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жерасты</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суларын</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үнемді</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пайдалану</a:t>
            </a:r>
            <a:endParaRPr lang="ru-RU" sz="1400" b="1" i="1" dirty="0" smtClean="0">
              <a:solidFill>
                <a:schemeClr val="accent1">
                  <a:lumMod val="60000"/>
                  <a:lumOff val="40000"/>
                </a:schemeClr>
              </a:solidFill>
              <a:latin typeface="Arial Black" panose="020B0A04020102020204" pitchFamily="34" charset="0"/>
            </a:endParaRPr>
          </a:p>
          <a:p>
            <a:pPr algn="just"/>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термалды,минералды</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сулар</a:t>
            </a:r>
            <a:r>
              <a:rPr lang="ru-RU" sz="1400" b="1" i="1" dirty="0" smtClean="0">
                <a:solidFill>
                  <a:schemeClr val="accent1">
                    <a:lumMod val="60000"/>
                    <a:lumOff val="40000"/>
                  </a:schemeClr>
                </a:solidFill>
                <a:latin typeface="Arial Black" panose="020B0A04020102020204" pitchFamily="34" charset="0"/>
              </a:rPr>
              <a:t>  мен  </a:t>
            </a:r>
            <a:r>
              <a:rPr lang="ru-RU" sz="1400" b="1" i="1" dirty="0" err="1" smtClean="0">
                <a:solidFill>
                  <a:schemeClr val="accent1">
                    <a:lumMod val="60000"/>
                    <a:lumOff val="40000"/>
                  </a:schemeClr>
                </a:solidFill>
                <a:latin typeface="Arial Black" panose="020B0A04020102020204" pitchFamily="34" charset="0"/>
              </a:rPr>
              <a:t>батпақтарды</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өндірістік</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және</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радиациялық</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мақсаттарға</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кеңінен</a:t>
            </a:r>
            <a:r>
              <a:rPr lang="ru-RU" sz="1400" b="1" i="1" dirty="0" smtClean="0">
                <a:solidFill>
                  <a:schemeClr val="accent1">
                    <a:lumMod val="60000"/>
                    <a:lumOff val="40000"/>
                  </a:schemeClr>
                </a:solidFill>
                <a:latin typeface="Arial Black" panose="020B0A04020102020204" pitchFamily="34" charset="0"/>
              </a:rPr>
              <a:t>  </a:t>
            </a:r>
            <a:r>
              <a:rPr lang="ru-RU" sz="1400" b="1" i="1" dirty="0" err="1" smtClean="0">
                <a:solidFill>
                  <a:schemeClr val="accent1">
                    <a:lumMod val="60000"/>
                    <a:lumOff val="40000"/>
                  </a:schemeClr>
                </a:solidFill>
                <a:latin typeface="Arial Black" panose="020B0A04020102020204" pitchFamily="34" charset="0"/>
              </a:rPr>
              <a:t>пайдалану</a:t>
            </a:r>
            <a:r>
              <a:rPr lang="ru-RU" sz="1400" b="1" i="1" dirty="0" smtClean="0">
                <a:solidFill>
                  <a:schemeClr val="accent1">
                    <a:lumMod val="60000"/>
                    <a:lumOff val="40000"/>
                  </a:schemeClr>
                </a:solidFill>
                <a:latin typeface="Arial Black" panose="020B0A04020102020204" pitchFamily="34" charset="0"/>
              </a:rPr>
              <a:t>.</a:t>
            </a:r>
            <a:endParaRPr lang="ru-RU" sz="1400" b="1" i="1" dirty="0">
              <a:solidFill>
                <a:schemeClr val="accent1">
                  <a:lumMod val="60000"/>
                  <a:lumOff val="40000"/>
                </a:schemeClr>
              </a:solidFill>
              <a:latin typeface="Arial Black" panose="020B0A04020102020204" pitchFamily="34" charset="0"/>
            </a:endParaRPr>
          </a:p>
        </p:txBody>
      </p:sp>
    </p:spTree>
    <p:extLst>
      <p:ext uri="{BB962C8B-B14F-4D97-AF65-F5344CB8AC3E}">
        <p14:creationId xmlns:p14="http://schemas.microsoft.com/office/powerpoint/2010/main" val="1447978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7">
                                            <p:txEl>
                                              <p:pRg st="0" end="0"/>
                                            </p:txEl>
                                          </p:spTgt>
                                        </p:tgtEl>
                                      </p:cBhvr>
                                      <p:by x="150000" y="150000"/>
                                    </p:animScale>
                                  </p:childTnLst>
                                </p:cTn>
                              </p:par>
                              <p:par>
                                <p:cTn id="7" presetID="6" presetClass="emph" presetSubtype="0" fill="hold" nodeType="withEffect">
                                  <p:stCondLst>
                                    <p:cond delay="0"/>
                                  </p:stCondLst>
                                  <p:childTnLst>
                                    <p:animScale>
                                      <p:cBhvr>
                                        <p:cTn id="8" dur="2000" fill="hold"/>
                                        <p:tgtEl>
                                          <p:spTgt spid="7">
                                            <p:txEl>
                                              <p:pRg st="1" end="1"/>
                                            </p:txEl>
                                          </p:spTgt>
                                        </p:tgtEl>
                                      </p:cBhvr>
                                      <p:by x="150000" y="150000"/>
                                    </p:animScale>
                                  </p:childTnLst>
                                </p:cTn>
                              </p:par>
                              <p:par>
                                <p:cTn id="9" presetID="6" presetClass="emph" presetSubtype="0" fill="hold" nodeType="withEffect">
                                  <p:stCondLst>
                                    <p:cond delay="0"/>
                                  </p:stCondLst>
                                  <p:childTnLst>
                                    <p:animScale>
                                      <p:cBhvr>
                                        <p:cTn id="10" dur="2000" fill="hold"/>
                                        <p:tgtEl>
                                          <p:spTgt spid="7">
                                            <p:txEl>
                                              <p:pRg st="2" end="2"/>
                                            </p:txEl>
                                          </p:spTgt>
                                        </p:tgtEl>
                                      </p:cBhvr>
                                      <p:by x="150000" y="150000"/>
                                    </p:animScale>
                                  </p:childTnLst>
                                </p:cTn>
                              </p:par>
                              <p:par>
                                <p:cTn id="11" presetID="6" presetClass="emph" presetSubtype="0" fill="hold" nodeType="withEffect">
                                  <p:stCondLst>
                                    <p:cond delay="0"/>
                                  </p:stCondLst>
                                  <p:childTnLst>
                                    <p:animScale>
                                      <p:cBhvr>
                                        <p:cTn id="12" dur="2000" fill="hold"/>
                                        <p:tgtEl>
                                          <p:spTgt spid="7">
                                            <p:txEl>
                                              <p:pRg st="3" end="3"/>
                                            </p:txEl>
                                          </p:spTgt>
                                        </p:tgtEl>
                                      </p:cBhvr>
                                      <p:by x="150000" y="150000"/>
                                    </p:animScale>
                                  </p:childTnLst>
                                </p:cTn>
                              </p:par>
                              <p:par>
                                <p:cTn id="13" presetID="6" presetClass="emph" presetSubtype="0" fill="hold" nodeType="withEffect">
                                  <p:stCondLst>
                                    <p:cond delay="0"/>
                                  </p:stCondLst>
                                  <p:childTnLst>
                                    <p:animScale>
                                      <p:cBhvr>
                                        <p:cTn id="14" dur="2000" fill="hold"/>
                                        <p:tgtEl>
                                          <p:spTgt spid="7">
                                            <p:txEl>
                                              <p:pRg st="4" end="4"/>
                                            </p:txEl>
                                          </p:spTgt>
                                        </p:tgtEl>
                                      </p:cBhvr>
                                      <p:by x="150000" y="150000"/>
                                    </p:animScale>
                                  </p:childTnLst>
                                </p:cTn>
                              </p:par>
                              <p:par>
                                <p:cTn id="15" presetID="6" presetClass="emph" presetSubtype="0" fill="hold" nodeType="withEffect">
                                  <p:stCondLst>
                                    <p:cond delay="0"/>
                                  </p:stCondLst>
                                  <p:childTnLst>
                                    <p:animScale>
                                      <p:cBhvr>
                                        <p:cTn id="16" dur="2000" fill="hold"/>
                                        <p:tgtEl>
                                          <p:spTgt spid="7">
                                            <p:txEl>
                                              <p:pRg st="5" end="5"/>
                                            </p:txEl>
                                          </p:spTgt>
                                        </p:tgtEl>
                                      </p:cBhvr>
                                      <p:by x="150000" y="150000"/>
                                    </p:animScale>
                                  </p:childTnLst>
                                </p:cTn>
                              </p:par>
                              <p:par>
                                <p:cTn id="17" presetID="6" presetClass="emph" presetSubtype="0" fill="hold" nodeType="withEffect">
                                  <p:stCondLst>
                                    <p:cond delay="0"/>
                                  </p:stCondLst>
                                  <p:childTnLst>
                                    <p:animScale>
                                      <p:cBhvr>
                                        <p:cTn id="18" dur="2000" fill="hold"/>
                                        <p:tgtEl>
                                          <p:spTgt spid="7">
                                            <p:txEl>
                                              <p:pRg st="6" end="6"/>
                                            </p:txEl>
                                          </p:spTgt>
                                        </p:tgtEl>
                                      </p:cBhvr>
                                      <p:by x="150000" y="150000"/>
                                    </p:animScale>
                                  </p:childTnLst>
                                </p:cTn>
                              </p:par>
                              <p:par>
                                <p:cTn id="19" presetID="6" presetClass="emph" presetSubtype="0" fill="hold" nodeType="withEffect">
                                  <p:stCondLst>
                                    <p:cond delay="0"/>
                                  </p:stCondLst>
                                  <p:childTnLst>
                                    <p:animScale>
                                      <p:cBhvr>
                                        <p:cTn id="20" dur="2000" fill="hold"/>
                                        <p:tgtEl>
                                          <p:spTgt spid="7">
                                            <p:txEl>
                                              <p:pRg st="7" end="7"/>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ctrTitle"/>
          </p:nvPr>
        </p:nvSpPr>
        <p:spPr>
          <a:xfrm>
            <a:off x="1154955" y="990601"/>
            <a:ext cx="8825658" cy="1371600"/>
          </a:xfrm>
        </p:spPr>
        <p:txBody>
          <a:bodyPr/>
          <a:lstStyle/>
          <a:p>
            <a:r>
              <a:rPr lang="kk-KZ" dirty="0" smtClean="0"/>
              <a:t>Қазба байлық ресурстар</a:t>
            </a:r>
            <a:endParaRPr lang="ru-RU" dirty="0"/>
          </a:p>
        </p:txBody>
      </p:sp>
      <p:sp>
        <p:nvSpPr>
          <p:cNvPr id="6" name="Подзаголовок 5"/>
          <p:cNvSpPr>
            <a:spLocks noGrp="1"/>
          </p:cNvSpPr>
          <p:nvPr>
            <p:ph type="subTitle" idx="1"/>
          </p:nvPr>
        </p:nvSpPr>
        <p:spPr>
          <a:xfrm>
            <a:off x="1154954" y="2621280"/>
            <a:ext cx="9299685" cy="3215640"/>
          </a:xfrm>
        </p:spPr>
        <p:txBody>
          <a:bodyPr>
            <a:noAutofit/>
          </a:bodyPr>
          <a:lstStyle/>
          <a:p>
            <a:r>
              <a:rPr lang="ru-RU" sz="2400" dirty="0"/>
              <a:t> </a:t>
            </a:r>
            <a:r>
              <a:rPr lang="ru-RU" sz="2400" dirty="0" err="1" smtClean="0"/>
              <a:t>Қазақстан</a:t>
            </a:r>
            <a:r>
              <a:rPr lang="ru-RU" sz="2400" dirty="0" smtClean="0"/>
              <a:t> </a:t>
            </a:r>
            <a:r>
              <a:rPr lang="ru-RU" sz="2400" dirty="0" err="1"/>
              <a:t>дүние</a:t>
            </a:r>
            <a:r>
              <a:rPr lang="ru-RU" sz="2400" dirty="0"/>
              <a:t> </a:t>
            </a:r>
            <a:r>
              <a:rPr lang="ru-RU" sz="2400" dirty="0" err="1"/>
              <a:t>жүзінің</a:t>
            </a:r>
            <a:r>
              <a:rPr lang="ru-RU" sz="2400" dirty="0"/>
              <a:t> 186 </a:t>
            </a:r>
            <a:r>
              <a:rPr lang="ru-RU" sz="2400" dirty="0" err="1"/>
              <a:t>елінің</a:t>
            </a:r>
            <a:r>
              <a:rPr lang="ru-RU" sz="2400" dirty="0"/>
              <a:t> </a:t>
            </a:r>
            <a:r>
              <a:rPr lang="ru-RU" sz="2400" dirty="0" err="1"/>
              <a:t>ішінде</a:t>
            </a:r>
            <a:r>
              <a:rPr lang="ru-RU" sz="2400" dirty="0"/>
              <a:t> вольфрам, </a:t>
            </a:r>
            <a:r>
              <a:rPr lang="ru-RU" sz="2400" dirty="0" err="1"/>
              <a:t>қорғасын</a:t>
            </a:r>
            <a:r>
              <a:rPr lang="ru-RU" sz="2400" dirty="0"/>
              <a:t> </a:t>
            </a:r>
            <a:r>
              <a:rPr lang="ru-RU" sz="2400" dirty="0" err="1"/>
              <a:t>және</a:t>
            </a:r>
            <a:r>
              <a:rPr lang="ru-RU" sz="2400" dirty="0"/>
              <a:t> </a:t>
            </a:r>
            <a:r>
              <a:rPr lang="ru-RU" sz="2400" dirty="0" err="1"/>
              <a:t>барийдің</a:t>
            </a:r>
            <a:r>
              <a:rPr lang="ru-RU" sz="2400" dirty="0"/>
              <a:t> </a:t>
            </a:r>
            <a:r>
              <a:rPr lang="ru-RU" sz="2400" dirty="0" err="1"/>
              <a:t>қоры</a:t>
            </a:r>
            <a:r>
              <a:rPr lang="ru-RU" sz="2400" dirty="0"/>
              <a:t> </a:t>
            </a:r>
            <a:r>
              <a:rPr lang="ru-RU" sz="2400" dirty="0" err="1"/>
              <a:t>бойынша</a:t>
            </a:r>
            <a:r>
              <a:rPr lang="ru-RU" sz="2400" dirty="0"/>
              <a:t> </a:t>
            </a:r>
            <a:r>
              <a:rPr lang="ru-RU" sz="2400" dirty="0" err="1"/>
              <a:t>бірінші</a:t>
            </a:r>
            <a:r>
              <a:rPr lang="ru-RU" sz="2400" dirty="0"/>
              <a:t> </a:t>
            </a:r>
            <a:r>
              <a:rPr lang="ru-RU" sz="2400" dirty="0" err="1"/>
              <a:t>орында</a:t>
            </a:r>
            <a:r>
              <a:rPr lang="ru-RU" sz="2400" dirty="0"/>
              <a:t>, хромит, </a:t>
            </a:r>
            <a:r>
              <a:rPr lang="ru-RU" sz="2400" dirty="0" err="1"/>
              <a:t>күміс</a:t>
            </a:r>
            <a:r>
              <a:rPr lang="ru-RU" sz="2400" dirty="0"/>
              <a:t>, цинк </a:t>
            </a:r>
            <a:r>
              <a:rPr lang="ru-RU" sz="2400" dirty="0" err="1"/>
              <a:t>бойынша</a:t>
            </a:r>
            <a:r>
              <a:rPr lang="ru-RU" sz="2400" dirty="0"/>
              <a:t> </a:t>
            </a:r>
            <a:r>
              <a:rPr lang="ru-RU" sz="2400" dirty="0" err="1"/>
              <a:t>екінші</a:t>
            </a:r>
            <a:r>
              <a:rPr lang="ru-RU" sz="2400" dirty="0"/>
              <a:t>, марганец </a:t>
            </a:r>
            <a:r>
              <a:rPr lang="ru-RU" sz="2400" dirty="0" err="1"/>
              <a:t>және</a:t>
            </a:r>
            <a:r>
              <a:rPr lang="ru-RU" sz="2400" dirty="0"/>
              <a:t> </a:t>
            </a:r>
            <a:r>
              <a:rPr lang="ru-RU" sz="2400" dirty="0" err="1"/>
              <a:t>малибден-үшінші</a:t>
            </a:r>
            <a:r>
              <a:rPr lang="ru-RU" sz="2400" dirty="0"/>
              <a:t>, мыс-</a:t>
            </a:r>
            <a:r>
              <a:rPr lang="ru-RU" sz="2400" dirty="0" err="1"/>
              <a:t>төртінші</a:t>
            </a:r>
            <a:r>
              <a:rPr lang="ru-RU" sz="2400" dirty="0"/>
              <a:t>, уран-</a:t>
            </a:r>
            <a:r>
              <a:rPr lang="ru-RU" sz="2400" dirty="0" err="1"/>
              <a:t>бесінші</a:t>
            </a:r>
            <a:r>
              <a:rPr lang="ru-RU" sz="2400" dirty="0"/>
              <a:t>, алтын-</a:t>
            </a:r>
            <a:r>
              <a:rPr lang="ru-RU" sz="2400" dirty="0" err="1"/>
              <a:t>алтыншы</a:t>
            </a:r>
            <a:r>
              <a:rPr lang="ru-RU" sz="2400" dirty="0"/>
              <a:t>, </a:t>
            </a:r>
            <a:r>
              <a:rPr lang="ru-RU" sz="2400" dirty="0" err="1"/>
              <a:t>темір</a:t>
            </a:r>
            <a:r>
              <a:rPr lang="ru-RU" sz="2400" dirty="0"/>
              <a:t> </a:t>
            </a:r>
            <a:r>
              <a:rPr lang="ru-RU" sz="2400" dirty="0" err="1"/>
              <a:t>кені-жетінші</a:t>
            </a:r>
            <a:r>
              <a:rPr lang="ru-RU" sz="2400" dirty="0"/>
              <a:t>, </a:t>
            </a:r>
            <a:r>
              <a:rPr lang="ru-RU" sz="2400" dirty="0" err="1"/>
              <a:t>қалайы</a:t>
            </a:r>
            <a:r>
              <a:rPr lang="ru-RU" sz="2400" dirty="0"/>
              <a:t> мен никель- </a:t>
            </a:r>
            <a:r>
              <a:rPr lang="ru-RU" sz="2400" dirty="0" err="1"/>
              <a:t>сегізінші</a:t>
            </a:r>
            <a:r>
              <a:rPr lang="ru-RU" sz="2400" dirty="0"/>
              <a:t>, </a:t>
            </a:r>
            <a:r>
              <a:rPr lang="ru-RU" sz="2400" dirty="0" err="1"/>
              <a:t>көмір</a:t>
            </a:r>
            <a:r>
              <a:rPr lang="ru-RU" sz="2400" dirty="0"/>
              <a:t> мен </a:t>
            </a:r>
            <a:r>
              <a:rPr lang="ru-RU" sz="2400" dirty="0" err="1"/>
              <a:t>табиғи</a:t>
            </a:r>
            <a:r>
              <a:rPr lang="ru-RU" sz="2400" dirty="0"/>
              <a:t> газ-</a:t>
            </a:r>
            <a:r>
              <a:rPr lang="ru-RU" sz="2400" dirty="0" err="1"/>
              <a:t>тоғызыншы</a:t>
            </a:r>
            <a:r>
              <a:rPr lang="ru-RU" sz="2400" dirty="0"/>
              <a:t>, </a:t>
            </a:r>
            <a:r>
              <a:rPr lang="ru-RU" sz="2400" dirty="0" err="1"/>
              <a:t>мұнай</a:t>
            </a:r>
            <a:r>
              <a:rPr lang="ru-RU" sz="2400" dirty="0"/>
              <a:t> </a:t>
            </a:r>
            <a:r>
              <a:rPr lang="ru-RU" sz="2400" dirty="0" err="1"/>
              <a:t>бойынша</a:t>
            </a:r>
            <a:r>
              <a:rPr lang="ru-RU" sz="2400" dirty="0"/>
              <a:t> он </a:t>
            </a:r>
            <a:r>
              <a:rPr lang="ru-RU" sz="2400" dirty="0" err="1"/>
              <a:t>үшінші</a:t>
            </a:r>
            <a:r>
              <a:rPr lang="ru-RU" sz="2400" dirty="0"/>
              <a:t> </a:t>
            </a:r>
            <a:r>
              <a:rPr lang="ru-RU" sz="2400" dirty="0" err="1"/>
              <a:t>орында</a:t>
            </a:r>
            <a:r>
              <a:rPr lang="ru-RU" sz="2400" dirty="0"/>
              <a:t>.</a:t>
            </a:r>
          </a:p>
        </p:txBody>
      </p:sp>
    </p:spTree>
    <p:extLst>
      <p:ext uri="{BB962C8B-B14F-4D97-AF65-F5344CB8AC3E}">
        <p14:creationId xmlns:p14="http://schemas.microsoft.com/office/powerpoint/2010/main" val="2302893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6" presetClass="exit" presetSubtype="32" fill="hold" grpId="0" nodeType="clickEffect">
                                  <p:stCondLst>
                                    <p:cond delay="0"/>
                                  </p:stCondLst>
                                  <p:childTnLst>
                                    <p:animEffect transition="out" filter="circle(out)">
                                      <p:cBhvr>
                                        <p:cTn id="14" dur="2000"/>
                                        <p:tgtEl>
                                          <p:spTgt spid="6">
                                            <p:txEl>
                                              <p:pRg st="0" end="0"/>
                                            </p:txEl>
                                          </p:spTgt>
                                        </p:tgtEl>
                                      </p:cBhvr>
                                    </p:animEffect>
                                    <p:set>
                                      <p:cBhvr>
                                        <p:cTn id="15" dur="1" fill="hold">
                                          <p:stCondLst>
                                            <p:cond delay="1999"/>
                                          </p:stCondLst>
                                        </p:cTn>
                                        <p:tgtEl>
                                          <p:spTgt spid="6">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89994" y="1167556"/>
            <a:ext cx="8761413" cy="706964"/>
          </a:xfrm>
        </p:spPr>
        <p:txBody>
          <a:bodyPr/>
          <a:lstStyle/>
          <a:p>
            <a:r>
              <a:rPr lang="ru-RU" dirty="0" smtClean="0"/>
              <a:t>Вольфрам </a:t>
            </a:r>
            <a:endParaRPr lang="ru-RU" dirty="0"/>
          </a:p>
        </p:txBody>
      </p:sp>
      <p:sp>
        <p:nvSpPr>
          <p:cNvPr id="3" name="Объект 2"/>
          <p:cNvSpPr>
            <a:spLocks noGrp="1"/>
          </p:cNvSpPr>
          <p:nvPr>
            <p:ph idx="1"/>
          </p:nvPr>
        </p:nvSpPr>
        <p:spPr>
          <a:xfrm>
            <a:off x="1417320" y="2346960"/>
            <a:ext cx="3413760" cy="4008120"/>
          </a:xfrm>
        </p:spPr>
        <p:txBody>
          <a:bodyPr>
            <a:normAutofit fontScale="92500" lnSpcReduction="20000"/>
          </a:bodyPr>
          <a:lstStyle/>
          <a:p>
            <a:r>
              <a:rPr lang="ru-RU" dirty="0"/>
              <a:t>Вольфрам,[1]</a:t>
            </a:r>
            <a:r>
              <a:rPr lang="en-US" dirty="0"/>
              <a:t>W – </a:t>
            </a:r>
            <a:r>
              <a:rPr lang="ru-RU" dirty="0" err="1"/>
              <a:t>элементтердің</a:t>
            </a:r>
            <a:r>
              <a:rPr lang="ru-RU" dirty="0"/>
              <a:t> </a:t>
            </a:r>
            <a:r>
              <a:rPr lang="ru-RU" dirty="0" err="1"/>
              <a:t>периодтық</a:t>
            </a:r>
            <a:r>
              <a:rPr lang="ru-RU" dirty="0"/>
              <a:t> </a:t>
            </a:r>
            <a:r>
              <a:rPr lang="ru-RU" dirty="0" err="1"/>
              <a:t>жүйесінің</a:t>
            </a:r>
            <a:r>
              <a:rPr lang="ru-RU" dirty="0"/>
              <a:t> </a:t>
            </a:r>
            <a:r>
              <a:rPr lang="en-US" dirty="0"/>
              <a:t>V</a:t>
            </a:r>
            <a:r>
              <a:rPr lang="ru-RU" dirty="0"/>
              <a:t>І </a:t>
            </a:r>
            <a:r>
              <a:rPr lang="ru-RU" dirty="0" err="1"/>
              <a:t>тобындағы</a:t>
            </a:r>
            <a:r>
              <a:rPr lang="ru-RU" dirty="0"/>
              <a:t> </a:t>
            </a:r>
            <a:r>
              <a:rPr lang="ru-RU" dirty="0" err="1"/>
              <a:t>химиялық</a:t>
            </a:r>
            <a:r>
              <a:rPr lang="ru-RU" dirty="0"/>
              <a:t> элемент; </a:t>
            </a:r>
            <a:r>
              <a:rPr lang="ru-RU" dirty="0" err="1"/>
              <a:t>атомдық</a:t>
            </a:r>
            <a:r>
              <a:rPr lang="ru-RU" dirty="0"/>
              <a:t> </a:t>
            </a:r>
            <a:r>
              <a:rPr lang="ru-RU" dirty="0" err="1"/>
              <a:t>нөмірі</a:t>
            </a:r>
            <a:r>
              <a:rPr lang="ru-RU" dirty="0"/>
              <a:t> 74, </a:t>
            </a:r>
            <a:r>
              <a:rPr lang="ru-RU" dirty="0" err="1"/>
              <a:t>атомдық</a:t>
            </a:r>
            <a:r>
              <a:rPr lang="ru-RU" dirty="0"/>
              <a:t> </a:t>
            </a:r>
            <a:r>
              <a:rPr lang="ru-RU" dirty="0" err="1"/>
              <a:t>массасы</a:t>
            </a:r>
            <a:r>
              <a:rPr lang="ru-RU" dirty="0"/>
              <a:t> 183,85. Вольфрам (</a:t>
            </a:r>
            <a:r>
              <a:rPr lang="ru-RU" dirty="0" err="1"/>
              <a:t>латынша</a:t>
            </a:r>
            <a:r>
              <a:rPr lang="ru-RU" dirty="0"/>
              <a:t> </a:t>
            </a:r>
            <a:r>
              <a:rPr lang="en-US" dirty="0"/>
              <a:t>Wolfram</a:t>
            </a:r>
            <a:r>
              <a:rPr lang="ru-RU" dirty="0"/>
              <a:t>і</a:t>
            </a:r>
            <a:r>
              <a:rPr lang="en-US" dirty="0"/>
              <a:t>um) </a:t>
            </a:r>
            <a:r>
              <a:rPr lang="ru-RU" dirty="0" err="1"/>
              <a:t>табиғатта</a:t>
            </a:r>
            <a:r>
              <a:rPr lang="ru-RU" dirty="0"/>
              <a:t> аз </a:t>
            </a:r>
            <a:r>
              <a:rPr lang="ru-RU" dirty="0" err="1"/>
              <a:t>тараған</a:t>
            </a:r>
            <a:r>
              <a:rPr lang="ru-RU" dirty="0"/>
              <a:t>, </a:t>
            </a:r>
            <a:r>
              <a:rPr lang="ru-RU" dirty="0" err="1"/>
              <a:t>жер</a:t>
            </a:r>
            <a:r>
              <a:rPr lang="ru-RU" dirty="0"/>
              <a:t> </a:t>
            </a:r>
            <a:r>
              <a:rPr lang="ru-RU" dirty="0" err="1"/>
              <a:t>қыртысының</a:t>
            </a:r>
            <a:r>
              <a:rPr lang="ru-RU" dirty="0"/>
              <a:t> 1Ч10-4 %-</a:t>
            </a:r>
            <a:r>
              <a:rPr lang="ru-RU" dirty="0" err="1"/>
              <a:t>ын</a:t>
            </a:r>
            <a:r>
              <a:rPr lang="ru-RU" dirty="0"/>
              <a:t> </a:t>
            </a:r>
            <a:r>
              <a:rPr lang="ru-RU" dirty="0" err="1"/>
              <a:t>құрайды</a:t>
            </a:r>
            <a:r>
              <a:rPr lang="ru-RU" dirty="0"/>
              <a:t>. Бос </a:t>
            </a:r>
            <a:r>
              <a:rPr lang="ru-RU" dirty="0" err="1"/>
              <a:t>күйінде</a:t>
            </a:r>
            <a:r>
              <a:rPr lang="ru-RU" dirty="0"/>
              <a:t> </a:t>
            </a:r>
            <a:r>
              <a:rPr lang="ru-RU" dirty="0" err="1"/>
              <a:t>кездеспейді</a:t>
            </a:r>
            <a:r>
              <a:rPr lang="ru-RU" dirty="0"/>
              <a:t>, </a:t>
            </a:r>
            <a:r>
              <a:rPr lang="ru-RU" dirty="0" err="1"/>
              <a:t>оның</a:t>
            </a:r>
            <a:r>
              <a:rPr lang="ru-RU" dirty="0"/>
              <a:t> </a:t>
            </a:r>
            <a:r>
              <a:rPr lang="ru-RU" dirty="0" err="1"/>
              <a:t>минералдары</a:t>
            </a:r>
            <a:r>
              <a:rPr lang="ru-RU" dirty="0"/>
              <a:t> – </a:t>
            </a:r>
            <a:r>
              <a:rPr lang="ru-RU" dirty="0" err="1"/>
              <a:t>вольфраматтар</a:t>
            </a:r>
            <a:r>
              <a:rPr lang="ru-RU" dirty="0"/>
              <a:t>, </a:t>
            </a:r>
            <a:r>
              <a:rPr lang="ru-RU" dirty="0" err="1"/>
              <a:t>аздап</a:t>
            </a:r>
            <a:r>
              <a:rPr lang="ru-RU" dirty="0"/>
              <a:t> </a:t>
            </a:r>
            <a:r>
              <a:rPr lang="ru-RU" dirty="0" err="1"/>
              <a:t>оксидтер</a:t>
            </a:r>
            <a:r>
              <a:rPr lang="ru-RU" dirty="0"/>
              <a:t> </a:t>
            </a:r>
            <a:r>
              <a:rPr lang="ru-RU" dirty="0" err="1"/>
              <a:t>және</a:t>
            </a:r>
            <a:r>
              <a:rPr lang="ru-RU" dirty="0"/>
              <a:t> </a:t>
            </a:r>
            <a:r>
              <a:rPr lang="ru-RU" dirty="0" err="1"/>
              <a:t>сульфидтер</a:t>
            </a:r>
            <a:r>
              <a:rPr lang="ru-RU" dirty="0"/>
              <a:t> </a:t>
            </a:r>
            <a:r>
              <a:rPr lang="ru-RU" dirty="0" err="1"/>
              <a:t>күйінде</a:t>
            </a:r>
            <a:r>
              <a:rPr lang="ru-RU" dirty="0"/>
              <a:t> </a:t>
            </a:r>
            <a:r>
              <a:rPr lang="ru-RU" dirty="0" err="1"/>
              <a:t>кездеседі</a:t>
            </a:r>
            <a:r>
              <a:rPr lang="ru-RU" dirty="0"/>
              <a:t>. </a:t>
            </a:r>
            <a:r>
              <a:rPr lang="ru-RU" dirty="0" err="1"/>
              <a:t>Вольфрамды</a:t>
            </a:r>
            <a:r>
              <a:rPr lang="ru-RU" dirty="0"/>
              <a:t> 1781 </a:t>
            </a:r>
            <a:r>
              <a:rPr lang="ru-RU" dirty="0" err="1"/>
              <a:t>жылы</a:t>
            </a:r>
            <a:r>
              <a:rPr lang="ru-RU" dirty="0"/>
              <a:t> швед </a:t>
            </a:r>
            <a:r>
              <a:rPr lang="ru-RU" dirty="0" err="1"/>
              <a:t>химигі</a:t>
            </a:r>
            <a:r>
              <a:rPr lang="ru-RU" dirty="0"/>
              <a:t> Карл </a:t>
            </a:r>
            <a:r>
              <a:rPr lang="ru-RU" dirty="0" err="1"/>
              <a:t>Шееле</a:t>
            </a:r>
            <a:r>
              <a:rPr lang="ru-RU" dirty="0"/>
              <a:t> </a:t>
            </a:r>
            <a:r>
              <a:rPr lang="ru-RU" dirty="0" err="1"/>
              <a:t>тапқан</a:t>
            </a:r>
            <a:r>
              <a:rPr lang="ru-RU" dirty="0"/>
              <a:t>, </a:t>
            </a:r>
          </a:p>
        </p:txBody>
      </p:sp>
      <p:pic>
        <p:nvPicPr>
          <p:cNvPr id="4" name="Рисунок 3"/>
          <p:cNvPicPr>
            <a:picLocks noChangeAspect="1"/>
          </p:cNvPicPr>
          <p:nvPr/>
        </p:nvPicPr>
        <p:blipFill>
          <a:blip r:embed="rId2"/>
          <a:stretch>
            <a:fillRect/>
          </a:stretch>
        </p:blipFill>
        <p:spPr>
          <a:xfrm>
            <a:off x="7726100" y="3048000"/>
            <a:ext cx="3505779" cy="3460502"/>
          </a:xfrm>
          <a:prstGeom prst="rect">
            <a:avLst/>
          </a:prstGeom>
        </p:spPr>
      </p:pic>
      <p:pic>
        <p:nvPicPr>
          <p:cNvPr id="5" name="Рисунок 4"/>
          <p:cNvPicPr>
            <a:picLocks noChangeAspect="1"/>
          </p:cNvPicPr>
          <p:nvPr/>
        </p:nvPicPr>
        <p:blipFill>
          <a:blip r:embed="rId3"/>
          <a:stretch>
            <a:fillRect/>
          </a:stretch>
        </p:blipFill>
        <p:spPr>
          <a:xfrm>
            <a:off x="3663887" y="390525"/>
            <a:ext cx="2876454" cy="1788795"/>
          </a:xfrm>
          <a:prstGeom prst="rect">
            <a:avLst/>
          </a:prstGeom>
        </p:spPr>
      </p:pic>
    </p:spTree>
    <p:extLst>
      <p:ext uri="{BB962C8B-B14F-4D97-AF65-F5344CB8AC3E}">
        <p14:creationId xmlns:p14="http://schemas.microsoft.com/office/powerpoint/2010/main" val="30984697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Grp="1" noChangeAspect="1"/>
          </p:cNvPicPr>
          <p:nvPr>
            <p:ph type="pic" idx="1"/>
          </p:nvPr>
        </p:nvPicPr>
        <p:blipFill>
          <a:blip r:embed="rId2"/>
          <a:srcRect l="23882" r="23882"/>
          <a:stretch>
            <a:fillRect/>
          </a:stretch>
        </p:blipFill>
        <p:spPr>
          <a:prstGeom prst="rect">
            <a:avLst/>
          </a:prstGeom>
        </p:spPr>
      </p:pic>
      <p:sp>
        <p:nvSpPr>
          <p:cNvPr id="8" name="Текст 7"/>
          <p:cNvSpPr>
            <a:spLocks noGrp="1"/>
          </p:cNvSpPr>
          <p:nvPr>
            <p:ph type="body" sz="half" idx="2"/>
          </p:nvPr>
        </p:nvSpPr>
        <p:spPr>
          <a:xfrm>
            <a:off x="944880" y="1569720"/>
            <a:ext cx="4541520" cy="4145280"/>
          </a:xfrm>
        </p:spPr>
        <p:txBody>
          <a:bodyPr>
            <a:noAutofit/>
          </a:bodyPr>
          <a:lstStyle/>
          <a:p>
            <a:r>
              <a:rPr lang="ru-RU" sz="1800" dirty="0" err="1"/>
              <a:t>Қазақстанда</a:t>
            </a:r>
            <a:r>
              <a:rPr lang="ru-RU" sz="1800" dirty="0"/>
              <a:t> </a:t>
            </a:r>
            <a:r>
              <a:rPr lang="ru-RU" sz="1800" dirty="0" err="1"/>
              <a:t>барланган</a:t>
            </a:r>
            <a:r>
              <a:rPr lang="ru-RU" sz="1800" dirty="0"/>
              <a:t> </a:t>
            </a:r>
            <a:r>
              <a:rPr lang="ru-RU" sz="1800" dirty="0" err="1"/>
              <a:t>тас</a:t>
            </a:r>
            <a:r>
              <a:rPr lang="ru-RU" sz="1800" dirty="0"/>
              <a:t> </a:t>
            </a:r>
            <a:r>
              <a:rPr lang="ru-RU" sz="1800" dirty="0" err="1"/>
              <a:t>көмір</a:t>
            </a:r>
            <a:r>
              <a:rPr lang="ru-RU" sz="1800" dirty="0"/>
              <a:t> </a:t>
            </a:r>
            <a:r>
              <a:rPr lang="ru-RU" sz="1800" dirty="0" err="1"/>
              <a:t>және</a:t>
            </a:r>
            <a:r>
              <a:rPr lang="ru-RU" sz="1800" dirty="0"/>
              <a:t> </a:t>
            </a:r>
            <a:r>
              <a:rPr lang="ru-RU" sz="1800" dirty="0" err="1"/>
              <a:t>қоңыр</a:t>
            </a:r>
            <a:r>
              <a:rPr lang="ru-RU" sz="1800" dirty="0"/>
              <a:t> </a:t>
            </a:r>
            <a:r>
              <a:rPr lang="ru-RU" sz="1800" dirty="0" err="1"/>
              <a:t>көмірдің</a:t>
            </a:r>
            <a:r>
              <a:rPr lang="ru-RU" sz="1800" dirty="0"/>
              <a:t> </a:t>
            </a:r>
            <a:r>
              <a:rPr lang="ru-RU" sz="1800" dirty="0" err="1"/>
              <a:t>қоры</a:t>
            </a:r>
            <a:r>
              <a:rPr lang="ru-RU" sz="1800" dirty="0"/>
              <a:t> 200 млрд. </a:t>
            </a:r>
            <a:r>
              <a:rPr lang="ru-RU" sz="1800" dirty="0" err="1"/>
              <a:t>тоннадан</a:t>
            </a:r>
            <a:r>
              <a:rPr lang="ru-RU" sz="1800" dirty="0"/>
              <a:t> </a:t>
            </a:r>
            <a:r>
              <a:rPr lang="ru-RU" sz="1800" dirty="0" err="1"/>
              <a:t>астам</a:t>
            </a:r>
            <a:r>
              <a:rPr lang="ru-RU" sz="1800" dirty="0"/>
              <a:t>. </a:t>
            </a:r>
            <a:r>
              <a:rPr lang="ru-RU" sz="1800" dirty="0" err="1"/>
              <a:t>Көмір</a:t>
            </a:r>
            <a:r>
              <a:rPr lang="ru-RU" sz="1800" dirty="0"/>
              <a:t> </a:t>
            </a:r>
            <a:r>
              <a:rPr lang="ru-RU" sz="1800" dirty="0" err="1"/>
              <a:t>бассейндеріне</a:t>
            </a:r>
            <a:r>
              <a:rPr lang="ru-RU" sz="1800" dirty="0"/>
              <a:t> </a:t>
            </a:r>
            <a:r>
              <a:rPr lang="ru-RU" sz="1800" dirty="0" err="1"/>
              <a:t>Қарағанды</a:t>
            </a:r>
            <a:r>
              <a:rPr lang="ru-RU" sz="1800" dirty="0"/>
              <a:t>, </a:t>
            </a:r>
            <a:r>
              <a:rPr lang="ru-RU" sz="1800" dirty="0" err="1"/>
              <a:t>Екібастүз</a:t>
            </a:r>
            <a:r>
              <a:rPr lang="ru-RU" sz="1800" dirty="0"/>
              <a:t>, </a:t>
            </a:r>
            <a:r>
              <a:rPr lang="ru-RU" sz="1800" dirty="0" err="1"/>
              <a:t>Майкөбен</a:t>
            </a:r>
            <a:r>
              <a:rPr lang="ru-RU" sz="1800" dirty="0"/>
              <a:t>, </a:t>
            </a:r>
            <a:r>
              <a:rPr lang="ru-RU" sz="1800" dirty="0" err="1"/>
              <a:t>Обаған</a:t>
            </a:r>
            <a:r>
              <a:rPr lang="ru-RU" sz="1800" dirty="0"/>
              <a:t>, </a:t>
            </a:r>
            <a:r>
              <a:rPr lang="ru-RU" sz="1800" dirty="0" err="1"/>
              <a:t>Жіліншік</a:t>
            </a:r>
            <a:r>
              <a:rPr lang="ru-RU" sz="1800" dirty="0"/>
              <a:t>, </a:t>
            </a:r>
            <a:r>
              <a:rPr lang="ru-RU" sz="1800" dirty="0" err="1"/>
              <a:t>Теңіз-Қорғалжын</a:t>
            </a:r>
            <a:r>
              <a:rPr lang="ru-RU" sz="1800" dirty="0"/>
              <a:t>, Шу, </a:t>
            </a:r>
            <a:r>
              <a:rPr lang="ru-RU" sz="1800" dirty="0" err="1"/>
              <a:t>Іле</a:t>
            </a:r>
            <a:r>
              <a:rPr lang="ru-RU" sz="1800" dirty="0"/>
              <a:t> (</a:t>
            </a:r>
            <a:r>
              <a:rPr lang="ru-RU" sz="1800" dirty="0" err="1"/>
              <a:t>Қалжат</a:t>
            </a:r>
            <a:r>
              <a:rPr lang="ru-RU" sz="1800" dirty="0"/>
              <a:t>), </a:t>
            </a:r>
            <a:r>
              <a:rPr lang="ru-RU" sz="1800" dirty="0" err="1"/>
              <a:t>Төменгі</a:t>
            </a:r>
            <a:r>
              <a:rPr lang="ru-RU" sz="1800" dirty="0"/>
              <a:t> </a:t>
            </a:r>
            <a:r>
              <a:rPr lang="ru-RU" sz="1800" dirty="0" err="1"/>
              <a:t>Іле</a:t>
            </a:r>
            <a:r>
              <a:rPr lang="ru-RU" sz="1800" dirty="0"/>
              <a:t> (</a:t>
            </a:r>
            <a:r>
              <a:rPr lang="ru-RU" sz="1800" dirty="0" err="1"/>
              <a:t>Оңтүстік-Балқаш</a:t>
            </a:r>
            <a:r>
              <a:rPr lang="ru-RU" sz="1800" dirty="0"/>
              <a:t>) </a:t>
            </a:r>
            <a:r>
              <a:rPr lang="ru-RU" sz="1800" dirty="0" err="1"/>
              <a:t>және</a:t>
            </a:r>
            <a:r>
              <a:rPr lang="ru-RU" sz="1800" dirty="0"/>
              <a:t> Орал-Каспий (</a:t>
            </a:r>
            <a:r>
              <a:rPr lang="ru-RU" sz="1800" dirty="0" err="1"/>
              <a:t>Жайың-Жем</a:t>
            </a:r>
            <a:r>
              <a:rPr lang="ru-RU" sz="1800" dirty="0"/>
              <a:t>) </a:t>
            </a:r>
            <a:r>
              <a:rPr lang="ru-RU" sz="1800" dirty="0" err="1"/>
              <a:t>жатады</a:t>
            </a:r>
            <a:r>
              <a:rPr lang="ru-RU" sz="1800" dirty="0"/>
              <a:t>.</a:t>
            </a:r>
          </a:p>
        </p:txBody>
      </p:sp>
    </p:spTree>
    <p:extLst>
      <p:ext uri="{BB962C8B-B14F-4D97-AF65-F5344CB8AC3E}">
        <p14:creationId xmlns:p14="http://schemas.microsoft.com/office/powerpoint/2010/main" val="28451824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9032" y="580813"/>
            <a:ext cx="45719" cy="59267"/>
          </a:xfrm>
        </p:spPr>
        <p:txBody>
          <a:bodyPr>
            <a:normAutofit fontScale="90000"/>
          </a:bodyPr>
          <a:lstStyle/>
          <a:p>
            <a:endParaRPr lang="ru-RU"/>
          </a:p>
        </p:txBody>
      </p:sp>
      <p:pic>
        <p:nvPicPr>
          <p:cNvPr id="5" name="Рисунок 4"/>
          <p:cNvPicPr>
            <a:picLocks noGrp="1" noChangeAspect="1"/>
          </p:cNvPicPr>
          <p:nvPr>
            <p:ph type="pic" idx="1"/>
          </p:nvPr>
        </p:nvPicPr>
        <p:blipFill rotWithShape="1">
          <a:blip r:embed="rId2"/>
          <a:srcRect l="954" t="1091" r="-689" b="3820"/>
          <a:stretch/>
        </p:blipFill>
        <p:spPr>
          <a:xfrm>
            <a:off x="6111240" y="521952"/>
            <a:ext cx="5638800" cy="2655588"/>
          </a:xfrm>
          <a:prstGeom prst="rect">
            <a:avLst/>
          </a:prstGeom>
        </p:spPr>
      </p:pic>
      <p:sp>
        <p:nvSpPr>
          <p:cNvPr id="4" name="Текст 3"/>
          <p:cNvSpPr>
            <a:spLocks noGrp="1"/>
          </p:cNvSpPr>
          <p:nvPr>
            <p:ph type="body" sz="half" idx="2"/>
          </p:nvPr>
        </p:nvSpPr>
        <p:spPr>
          <a:xfrm>
            <a:off x="1149032" y="640080"/>
            <a:ext cx="4474528" cy="5074920"/>
          </a:xfrm>
        </p:spPr>
        <p:txBody>
          <a:bodyPr>
            <a:noAutofit/>
          </a:bodyPr>
          <a:lstStyle/>
          <a:p>
            <a:r>
              <a:rPr lang="ru-RU" sz="2400" dirty="0" err="1"/>
              <a:t>Қазақстанның</a:t>
            </a:r>
            <a:r>
              <a:rPr lang="ru-RU" sz="2400" dirty="0"/>
              <a:t> </a:t>
            </a:r>
            <a:r>
              <a:rPr lang="ru-RU" sz="2400" dirty="0" err="1"/>
              <a:t>жер</a:t>
            </a:r>
            <a:r>
              <a:rPr lang="ru-RU" sz="2400" dirty="0"/>
              <a:t> </a:t>
            </a:r>
            <a:r>
              <a:rPr lang="ru-RU" sz="2400" dirty="0" err="1"/>
              <a:t>қыртысы</a:t>
            </a:r>
            <a:r>
              <a:rPr lang="ru-RU" sz="2400" dirty="0"/>
              <a:t> </a:t>
            </a:r>
            <a:r>
              <a:rPr lang="ru-RU" sz="2400" dirty="0" err="1"/>
              <a:t>мұнаймен</a:t>
            </a:r>
            <a:r>
              <a:rPr lang="ru-RU" sz="2400" dirty="0"/>
              <a:t> </a:t>
            </a:r>
            <a:r>
              <a:rPr lang="ru-RU" sz="2400" dirty="0" err="1"/>
              <a:t>табиғи</a:t>
            </a:r>
            <a:r>
              <a:rPr lang="ru-RU" sz="2400" dirty="0"/>
              <a:t> </a:t>
            </a:r>
            <a:r>
              <a:rPr lang="ru-RU" sz="2400" dirty="0" err="1"/>
              <a:t>газдарға</a:t>
            </a:r>
            <a:r>
              <a:rPr lang="ru-RU" sz="2400" dirty="0"/>
              <a:t> бай. Каспий </a:t>
            </a:r>
            <a:r>
              <a:rPr lang="ru-RU" sz="2400" dirty="0" err="1"/>
              <a:t>маңы</a:t>
            </a:r>
            <a:r>
              <a:rPr lang="ru-RU" sz="2400" dirty="0"/>
              <a:t> </a:t>
            </a:r>
            <a:r>
              <a:rPr lang="ru-RU" sz="2400" dirty="0" err="1"/>
              <a:t>ойпаты</a:t>
            </a:r>
            <a:r>
              <a:rPr lang="ru-RU" sz="2400" dirty="0"/>
              <a:t>, Каспий </a:t>
            </a:r>
            <a:r>
              <a:rPr lang="ru-RU" sz="2400" dirty="0" err="1"/>
              <a:t>теңізінің</a:t>
            </a:r>
            <a:r>
              <a:rPr lang="ru-RU" sz="2400" dirty="0"/>
              <a:t> </a:t>
            </a:r>
            <a:r>
              <a:rPr lang="ru-RU" sz="2400" dirty="0" err="1"/>
              <a:t>жағалауын</a:t>
            </a:r>
            <a:r>
              <a:rPr lang="ru-RU" sz="2400" dirty="0"/>
              <a:t> </a:t>
            </a:r>
            <a:r>
              <a:rPr lang="ru-RU" sz="2400" dirty="0" err="1"/>
              <a:t>қоса</a:t>
            </a:r>
            <a:r>
              <a:rPr lang="ru-RU" sz="2400" dirty="0"/>
              <a:t> </a:t>
            </a:r>
            <a:r>
              <a:rPr lang="ru-RU" sz="2400" dirty="0" err="1"/>
              <a:t>алғанда</a:t>
            </a:r>
            <a:r>
              <a:rPr lang="ru-RU" sz="2400" dirty="0"/>
              <a:t> </a:t>
            </a:r>
            <a:r>
              <a:rPr lang="ru-RU" sz="2400" dirty="0" err="1"/>
              <a:t>мұнай</a:t>
            </a:r>
            <a:r>
              <a:rPr lang="ru-RU" sz="2400" dirty="0"/>
              <a:t> </a:t>
            </a:r>
            <a:r>
              <a:rPr lang="ru-RU" sz="2400" dirty="0" err="1"/>
              <a:t>қоры</a:t>
            </a:r>
            <a:r>
              <a:rPr lang="ru-RU" sz="2400" dirty="0"/>
              <a:t> 7 млрд. тонна. </a:t>
            </a:r>
            <a:r>
              <a:rPr lang="ru-RU" sz="2400" dirty="0" err="1"/>
              <a:t>Бұл</a:t>
            </a:r>
            <a:r>
              <a:rPr lang="ru-RU" sz="2400" dirty="0"/>
              <a:t> </a:t>
            </a:r>
            <a:r>
              <a:rPr lang="ru-RU" sz="2400" dirty="0" err="1"/>
              <a:t>мұнай</a:t>
            </a:r>
            <a:r>
              <a:rPr lang="ru-RU" sz="2400" dirty="0"/>
              <a:t> </a:t>
            </a:r>
            <a:r>
              <a:rPr lang="ru-RU" sz="2400" dirty="0" err="1"/>
              <a:t>өндірісін</a:t>
            </a:r>
            <a:r>
              <a:rPr lang="ru-RU" sz="2400" dirty="0"/>
              <a:t> </a:t>
            </a:r>
            <a:r>
              <a:rPr lang="ru-RU" sz="2400" dirty="0" err="1"/>
              <a:t>жыл</a:t>
            </a:r>
            <a:r>
              <a:rPr lang="ru-RU" sz="2400" dirty="0"/>
              <a:t> </a:t>
            </a:r>
            <a:r>
              <a:rPr lang="ru-RU" sz="2400" dirty="0" err="1"/>
              <a:t>сайын</a:t>
            </a:r>
            <a:r>
              <a:rPr lang="ru-RU" sz="2400" dirty="0"/>
              <a:t> 50—100 млн. </a:t>
            </a:r>
            <a:r>
              <a:rPr lang="ru-RU" sz="2400" dirty="0" err="1"/>
              <a:t>тоннаға</a:t>
            </a:r>
            <a:r>
              <a:rPr lang="ru-RU" sz="2400" dirty="0"/>
              <a:t> </a:t>
            </a:r>
            <a:r>
              <a:rPr lang="ru-RU" sz="2400" dirty="0" err="1"/>
              <a:t>дейін</a:t>
            </a:r>
            <a:r>
              <a:rPr lang="ru-RU" sz="2400" dirty="0"/>
              <a:t> </a:t>
            </a:r>
            <a:r>
              <a:rPr lang="ru-RU" sz="2400" dirty="0" err="1"/>
              <a:t>көтеруге</a:t>
            </a:r>
            <a:r>
              <a:rPr lang="ru-RU" sz="2400" dirty="0"/>
              <a:t> </a:t>
            </a:r>
            <a:r>
              <a:rPr lang="ru-RU" sz="2400" dirty="0" err="1"/>
              <a:t>мүмкіндік</a:t>
            </a:r>
            <a:r>
              <a:rPr lang="ru-RU" sz="2400" dirty="0"/>
              <a:t> </a:t>
            </a:r>
            <a:r>
              <a:rPr lang="ru-RU" sz="2400" dirty="0" err="1"/>
              <a:t>береді</a:t>
            </a:r>
            <a:r>
              <a:rPr lang="ru-RU" sz="2400" dirty="0"/>
              <a:t>. </a:t>
            </a:r>
            <a:r>
              <a:rPr lang="ru-RU" sz="2400" dirty="0" err="1"/>
              <a:t>Қарашығанақ</a:t>
            </a:r>
            <a:r>
              <a:rPr lang="ru-RU" sz="2400" dirty="0"/>
              <a:t> </a:t>
            </a:r>
            <a:r>
              <a:rPr lang="ru-RU" sz="2400" dirty="0" err="1"/>
              <a:t>кен</a:t>
            </a:r>
            <a:r>
              <a:rPr lang="ru-RU" sz="2400" dirty="0"/>
              <a:t> </a:t>
            </a:r>
            <a:r>
              <a:rPr lang="ru-RU" sz="2400" dirty="0" err="1"/>
              <a:t>орнындағы</a:t>
            </a:r>
            <a:r>
              <a:rPr lang="ru-RU" sz="2400" dirty="0"/>
              <a:t> </a:t>
            </a:r>
            <a:r>
              <a:rPr lang="ru-RU" sz="2400" dirty="0" err="1"/>
              <a:t>табиғи</a:t>
            </a:r>
            <a:r>
              <a:rPr lang="ru-RU" sz="2400" dirty="0"/>
              <a:t> газ </a:t>
            </a:r>
            <a:r>
              <a:rPr lang="ru-RU" sz="2400" dirty="0" err="1"/>
              <a:t>қоры</a:t>
            </a:r>
            <a:r>
              <a:rPr lang="ru-RU" sz="2400" dirty="0"/>
              <a:t> 1,3 триллион куб </a:t>
            </a:r>
            <a:r>
              <a:rPr lang="ru-RU" sz="2400" dirty="0" err="1"/>
              <a:t>метрді</a:t>
            </a:r>
            <a:r>
              <a:rPr lang="ru-RU" sz="2400" dirty="0"/>
              <a:t> </a:t>
            </a:r>
            <a:r>
              <a:rPr lang="ru-RU" sz="2400" dirty="0" err="1"/>
              <a:t>құрайды</a:t>
            </a:r>
            <a:r>
              <a:rPr lang="ru-RU" sz="2400" dirty="0"/>
              <a:t>.</a:t>
            </a:r>
          </a:p>
        </p:txBody>
      </p:sp>
      <p:pic>
        <p:nvPicPr>
          <p:cNvPr id="6" name="Рисунок 5"/>
          <p:cNvPicPr>
            <a:picLocks noChangeAspect="1"/>
          </p:cNvPicPr>
          <p:nvPr/>
        </p:nvPicPr>
        <p:blipFill>
          <a:blip r:embed="rId3"/>
          <a:stretch>
            <a:fillRect/>
          </a:stretch>
        </p:blipFill>
        <p:spPr>
          <a:xfrm>
            <a:off x="5924550" y="3177540"/>
            <a:ext cx="5825490" cy="3536633"/>
          </a:xfrm>
          <a:prstGeom prst="rect">
            <a:avLst/>
          </a:prstGeom>
        </p:spPr>
      </p:pic>
    </p:spTree>
    <p:extLst>
      <p:ext uri="{BB962C8B-B14F-4D97-AF65-F5344CB8AC3E}">
        <p14:creationId xmlns:p14="http://schemas.microsoft.com/office/powerpoint/2010/main" val="18345604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54954" y="914400"/>
            <a:ext cx="3859212" cy="4114800"/>
          </a:xfrm>
        </p:spPr>
        <p:txBody>
          <a:bodyPr>
            <a:normAutofit/>
          </a:bodyPr>
          <a:lstStyle/>
          <a:p>
            <a:r>
              <a:rPr lang="ru-RU" sz="1600" b="1" i="1" dirty="0" err="1"/>
              <a:t>Темір</a:t>
            </a:r>
            <a:r>
              <a:rPr lang="ru-RU" sz="1600" b="1" i="1" dirty="0"/>
              <a:t> </a:t>
            </a:r>
            <a:r>
              <a:rPr lang="ru-RU" sz="1600" b="1" i="1" dirty="0" err="1"/>
              <a:t>кендерінің</a:t>
            </a:r>
            <a:r>
              <a:rPr lang="ru-RU" sz="1600" b="1" i="1" dirty="0"/>
              <a:t> </a:t>
            </a:r>
            <a:r>
              <a:rPr lang="ru-RU" sz="1600" b="1" i="1" dirty="0" err="1"/>
              <a:t>қоры</a:t>
            </a:r>
            <a:r>
              <a:rPr lang="ru-RU" sz="1600" b="1" i="1" dirty="0"/>
              <a:t> 8 млрд. </a:t>
            </a:r>
            <a:r>
              <a:rPr lang="ru-RU" sz="1600" b="1" i="1" dirty="0" err="1"/>
              <a:t>тоннадан</a:t>
            </a:r>
            <a:r>
              <a:rPr lang="ru-RU" sz="1600" b="1" i="1" dirty="0"/>
              <a:t> </a:t>
            </a:r>
            <a:r>
              <a:rPr lang="ru-RU" sz="1600" b="1" i="1" dirty="0" err="1"/>
              <a:t>астам</a:t>
            </a:r>
            <a:r>
              <a:rPr lang="ru-RU" sz="1600" b="1" i="1" dirty="0"/>
              <a:t>. </a:t>
            </a:r>
            <a:r>
              <a:rPr lang="ru-RU" sz="1600" b="1" i="1" dirty="0" err="1"/>
              <a:t>Оның</a:t>
            </a:r>
            <a:r>
              <a:rPr lang="ru-RU" sz="1600" b="1" i="1" dirty="0"/>
              <a:t> 80% </a:t>
            </a:r>
            <a:r>
              <a:rPr lang="ru-RU" sz="1600" b="1" i="1" dirty="0" err="1"/>
              <a:t>Торғай</a:t>
            </a:r>
            <a:r>
              <a:rPr lang="ru-RU" sz="1600" b="1" i="1" dirty="0"/>
              <a:t> </a:t>
            </a:r>
            <a:r>
              <a:rPr lang="ru-RU" sz="1600" b="1" i="1" dirty="0" err="1"/>
              <a:t>темір</a:t>
            </a:r>
            <a:r>
              <a:rPr lang="ru-RU" sz="1600" b="1" i="1" dirty="0"/>
              <a:t> </a:t>
            </a:r>
            <a:r>
              <a:rPr lang="ru-RU" sz="1600" b="1" i="1" dirty="0" err="1"/>
              <a:t>кен</a:t>
            </a:r>
            <a:r>
              <a:rPr lang="ru-RU" sz="1600" b="1" i="1" dirty="0"/>
              <a:t> </a:t>
            </a:r>
            <a:r>
              <a:rPr lang="ru-RU" sz="1600" b="1" i="1" dirty="0" err="1"/>
              <a:t>бассейнінде</a:t>
            </a:r>
            <a:r>
              <a:rPr lang="ru-RU" sz="1600" b="1" i="1" dirty="0"/>
              <a:t> </a:t>
            </a:r>
            <a:r>
              <a:rPr lang="ru-RU" sz="1600" b="1" i="1" dirty="0" err="1"/>
              <a:t>орналасқан</a:t>
            </a:r>
            <a:r>
              <a:rPr lang="ru-RU" sz="1600" b="1" i="1" dirty="0"/>
              <a:t>. </a:t>
            </a:r>
            <a:r>
              <a:rPr lang="ru-RU" sz="1600" b="1" i="1" dirty="0" err="1"/>
              <a:t>Бассейннің</a:t>
            </a:r>
            <a:r>
              <a:rPr lang="ru-RU" sz="1600" b="1" i="1" dirty="0"/>
              <a:t> </a:t>
            </a:r>
            <a:r>
              <a:rPr lang="ru-RU" sz="1600" b="1" i="1" dirty="0" err="1"/>
              <a:t>ірі</a:t>
            </a:r>
            <a:r>
              <a:rPr lang="ru-RU" sz="1600" b="1" i="1" dirty="0"/>
              <a:t> </a:t>
            </a:r>
            <a:r>
              <a:rPr lang="ru-RU" sz="1600" b="1" i="1" dirty="0" err="1"/>
              <a:t>кен</a:t>
            </a:r>
            <a:r>
              <a:rPr lang="ru-RU" sz="1600" b="1" i="1" dirty="0"/>
              <a:t> </a:t>
            </a:r>
            <a:r>
              <a:rPr lang="ru-RU" sz="1600" b="1" i="1" dirty="0" err="1"/>
              <a:t>орындарына</a:t>
            </a:r>
            <a:r>
              <a:rPr lang="ru-RU" sz="1600" b="1" i="1" dirty="0"/>
              <a:t> Соколов </a:t>
            </a:r>
            <a:r>
              <a:rPr lang="ru-RU" sz="1600" b="1" i="1" dirty="0" err="1"/>
              <a:t>Сарыбай</a:t>
            </a:r>
            <a:r>
              <a:rPr lang="ru-RU" sz="1600" b="1" i="1" dirty="0"/>
              <a:t>, </a:t>
            </a:r>
            <a:r>
              <a:rPr lang="ru-RU" sz="1600" b="1" i="1" dirty="0" err="1"/>
              <a:t>Қашар</a:t>
            </a:r>
            <a:r>
              <a:rPr lang="ru-RU" sz="1600" b="1" i="1" dirty="0"/>
              <a:t>, </a:t>
            </a:r>
            <a:r>
              <a:rPr lang="ru-RU" sz="1600" b="1" i="1" dirty="0" err="1"/>
              <a:t>Лисаков</a:t>
            </a:r>
            <a:r>
              <a:rPr lang="ru-RU" sz="1600" b="1" i="1" dirty="0"/>
              <a:t> </a:t>
            </a:r>
            <a:r>
              <a:rPr lang="ru-RU" sz="1600" b="1" i="1" dirty="0" err="1"/>
              <a:t>және</a:t>
            </a:r>
            <a:r>
              <a:rPr lang="ru-RU" sz="1600" b="1" i="1" dirty="0"/>
              <a:t> </a:t>
            </a:r>
            <a:r>
              <a:rPr lang="ru-RU" sz="1600" b="1" i="1" dirty="0" err="1"/>
              <a:t>Аят</a:t>
            </a:r>
            <a:r>
              <a:rPr lang="ru-RU" sz="1600" b="1" i="1" dirty="0"/>
              <a:t> </a:t>
            </a:r>
            <a:r>
              <a:rPr lang="ru-RU" sz="1600" b="1" i="1" dirty="0" err="1"/>
              <a:t>кен</a:t>
            </a:r>
            <a:r>
              <a:rPr lang="ru-RU" sz="1600" b="1" i="1" dirty="0"/>
              <a:t> </a:t>
            </a:r>
            <a:r>
              <a:rPr lang="ru-RU" sz="1600" b="1" i="1" dirty="0" err="1"/>
              <a:t>орындары</a:t>
            </a:r>
            <a:r>
              <a:rPr lang="ru-RU" sz="1600" b="1" i="1" dirty="0"/>
              <a:t> </a:t>
            </a:r>
            <a:r>
              <a:rPr lang="ru-RU" sz="1600" b="1" i="1" dirty="0" err="1"/>
              <a:t>жатады</a:t>
            </a:r>
            <a:r>
              <a:rPr lang="ru-RU" sz="1600" b="1" i="1" dirty="0"/>
              <a:t>. </a:t>
            </a:r>
            <a:r>
              <a:rPr lang="ru-RU" sz="1600" b="1" i="1" dirty="0" err="1"/>
              <a:t>Металлургиялық</a:t>
            </a:r>
            <a:r>
              <a:rPr lang="ru-RU" sz="1600" b="1" i="1" dirty="0"/>
              <a:t> </a:t>
            </a:r>
            <a:r>
              <a:rPr lang="ru-RU" sz="1600" b="1" i="1" dirty="0" err="1"/>
              <a:t>процесте</a:t>
            </a:r>
            <a:r>
              <a:rPr lang="ru-RU" sz="1600" b="1" i="1" dirty="0"/>
              <a:t> </a:t>
            </a:r>
            <a:r>
              <a:rPr lang="ru-RU" sz="1600" b="1" i="1" dirty="0" err="1"/>
              <a:t>темір</a:t>
            </a:r>
            <a:r>
              <a:rPr lang="ru-RU" sz="1600" b="1" i="1" dirty="0"/>
              <a:t> </a:t>
            </a:r>
            <a:r>
              <a:rPr lang="ru-RU" sz="1600" b="1" i="1" dirty="0" err="1"/>
              <a:t>кенінен</a:t>
            </a:r>
            <a:r>
              <a:rPr lang="ru-RU" sz="1600" b="1" i="1" dirty="0"/>
              <a:t> </a:t>
            </a:r>
            <a:r>
              <a:rPr lang="ru-RU" sz="1600" b="1" i="1" dirty="0" err="1"/>
              <a:t>басқа</a:t>
            </a:r>
            <a:r>
              <a:rPr lang="ru-RU" sz="1600" b="1" i="1" dirty="0"/>
              <a:t> ванадий, алюминий </a:t>
            </a:r>
            <a:r>
              <a:rPr lang="ru-RU" sz="1600" b="1" i="1" dirty="0" err="1"/>
              <a:t>оксиді</a:t>
            </a:r>
            <a:r>
              <a:rPr lang="ru-RU" sz="1600" b="1" i="1" dirty="0"/>
              <a:t>, </a:t>
            </a:r>
            <a:r>
              <a:rPr lang="ru-RU" sz="1600" b="1" i="1" dirty="0" err="1"/>
              <a:t>фосфаттық</a:t>
            </a:r>
            <a:r>
              <a:rPr lang="ru-RU" sz="1600" b="1" i="1" dirty="0"/>
              <a:t> </a:t>
            </a:r>
            <a:r>
              <a:rPr lang="ru-RU" sz="1600" b="1" i="1" dirty="0" err="1"/>
              <a:t>шлактар</a:t>
            </a:r>
            <a:r>
              <a:rPr lang="ru-RU" sz="1600" b="1" i="1" dirty="0"/>
              <a:t> </a:t>
            </a:r>
            <a:r>
              <a:rPr lang="ru-RU" sz="1600" b="1" i="1" dirty="0" err="1"/>
              <a:t>алынады</a:t>
            </a:r>
            <a:r>
              <a:rPr lang="ru-RU" sz="1600" b="1" i="1" dirty="0"/>
              <a:t>. </a:t>
            </a:r>
            <a:r>
              <a:rPr lang="ru-RU" sz="1600" b="1" i="1" dirty="0" err="1"/>
              <a:t>Олар</a:t>
            </a:r>
            <a:r>
              <a:rPr lang="ru-RU" sz="1600" b="1" i="1" dirty="0"/>
              <a:t> </a:t>
            </a:r>
            <a:r>
              <a:rPr lang="ru-RU" sz="1600" b="1" i="1" dirty="0" err="1"/>
              <a:t>минералдық</a:t>
            </a:r>
            <a:r>
              <a:rPr lang="ru-RU" sz="1600" b="1" i="1" dirty="0"/>
              <a:t> </a:t>
            </a:r>
            <a:r>
              <a:rPr lang="ru-RU" sz="1600" b="1" i="1" dirty="0" err="1"/>
              <a:t>тыңайтқыш</a:t>
            </a:r>
            <a:r>
              <a:rPr lang="ru-RU" sz="1600" b="1" i="1" dirty="0"/>
              <a:t> </a:t>
            </a:r>
            <a:r>
              <a:rPr lang="ru-RU" sz="1600" b="1" i="1" dirty="0" err="1"/>
              <a:t>ретінде</a:t>
            </a:r>
            <a:r>
              <a:rPr lang="ru-RU" sz="1600" b="1" i="1" dirty="0"/>
              <a:t> </a:t>
            </a:r>
            <a:r>
              <a:rPr lang="ru-RU" sz="1600" b="1" i="1" dirty="0" err="1"/>
              <a:t>пайдаланылады</a:t>
            </a:r>
            <a:r>
              <a:rPr lang="ru-RU" sz="1600" b="1" i="1" dirty="0"/>
              <a:t>.</a:t>
            </a:r>
          </a:p>
        </p:txBody>
      </p:sp>
      <p:pic>
        <p:nvPicPr>
          <p:cNvPr id="5" name="Рисунок 4"/>
          <p:cNvPicPr>
            <a:picLocks noChangeAspect="1"/>
          </p:cNvPicPr>
          <p:nvPr/>
        </p:nvPicPr>
        <p:blipFill>
          <a:blip r:embed="rId2"/>
          <a:stretch>
            <a:fillRect/>
          </a:stretch>
        </p:blipFill>
        <p:spPr>
          <a:xfrm>
            <a:off x="5942999" y="731520"/>
            <a:ext cx="5741932" cy="2179320"/>
          </a:xfrm>
          <a:prstGeom prst="rect">
            <a:avLst/>
          </a:prstGeom>
        </p:spPr>
      </p:pic>
      <p:pic>
        <p:nvPicPr>
          <p:cNvPr id="6" name="Рисунок 5"/>
          <p:cNvPicPr>
            <a:picLocks noChangeAspect="1"/>
          </p:cNvPicPr>
          <p:nvPr/>
        </p:nvPicPr>
        <p:blipFill>
          <a:blip r:embed="rId3"/>
          <a:stretch>
            <a:fillRect/>
          </a:stretch>
        </p:blipFill>
        <p:spPr>
          <a:xfrm>
            <a:off x="7874317" y="3500437"/>
            <a:ext cx="2143125" cy="2143125"/>
          </a:xfrm>
          <a:prstGeom prst="rect">
            <a:avLst/>
          </a:prstGeom>
        </p:spPr>
      </p:pic>
    </p:spTree>
    <p:extLst>
      <p:ext uri="{BB962C8B-B14F-4D97-AF65-F5344CB8AC3E}">
        <p14:creationId xmlns:p14="http://schemas.microsoft.com/office/powerpoint/2010/main" val="11102233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Grp="1" noChangeAspect="1"/>
          </p:cNvPicPr>
          <p:nvPr>
            <p:ph type="pic" idx="1"/>
          </p:nvPr>
        </p:nvPicPr>
        <p:blipFill>
          <a:blip r:embed="rId2"/>
          <a:srcRect l="14705" r="14705"/>
          <a:stretch>
            <a:fillRect/>
          </a:stretch>
        </p:blipFill>
        <p:spPr>
          <a:xfrm>
            <a:off x="3482066" y="4241482"/>
            <a:ext cx="2199891" cy="2107405"/>
          </a:xfrm>
          <a:prstGeom prst="rect">
            <a:avLst/>
          </a:prstGeom>
        </p:spPr>
      </p:pic>
      <p:sp>
        <p:nvSpPr>
          <p:cNvPr id="4" name="Текст 3"/>
          <p:cNvSpPr>
            <a:spLocks noGrp="1"/>
          </p:cNvSpPr>
          <p:nvPr>
            <p:ph type="body" sz="half" idx="2"/>
          </p:nvPr>
        </p:nvSpPr>
        <p:spPr>
          <a:xfrm>
            <a:off x="1280160" y="929640"/>
            <a:ext cx="4038806" cy="4130040"/>
          </a:xfrm>
        </p:spPr>
        <p:txBody>
          <a:bodyPr>
            <a:normAutofit/>
          </a:bodyPr>
          <a:lstStyle/>
          <a:p>
            <a:r>
              <a:rPr lang="ru-RU" sz="1800" b="1" i="1" dirty="0"/>
              <a:t>Алтын мен </a:t>
            </a:r>
            <a:r>
              <a:rPr lang="ru-RU" sz="1800" b="1" i="1" dirty="0" err="1"/>
              <a:t>күміс</a:t>
            </a:r>
            <a:r>
              <a:rPr lang="ru-RU" sz="1800" b="1" i="1" dirty="0"/>
              <a:t> </a:t>
            </a:r>
            <a:r>
              <a:rPr lang="ru-RU" sz="1800" b="1" i="1" dirty="0" err="1"/>
              <a:t>ертеден</a:t>
            </a:r>
            <a:r>
              <a:rPr lang="ru-RU" sz="1800" b="1" i="1" dirty="0"/>
              <a:t> </a:t>
            </a:r>
            <a:r>
              <a:rPr lang="ru-RU" sz="1800" b="1" i="1" dirty="0" err="1"/>
              <a:t>Қазақстанның</a:t>
            </a:r>
            <a:r>
              <a:rPr lang="ru-RU" sz="1800" b="1" i="1" dirty="0"/>
              <a:t> </a:t>
            </a:r>
            <a:r>
              <a:rPr lang="ru-RU" sz="1800" b="1" i="1" dirty="0" err="1"/>
              <a:t>шығысымен</a:t>
            </a:r>
            <a:r>
              <a:rPr lang="ru-RU" sz="1800" b="1" i="1" dirty="0"/>
              <a:t> </a:t>
            </a:r>
            <a:r>
              <a:rPr lang="ru-RU" sz="1800" b="1" i="1" dirty="0" err="1"/>
              <a:t>солтүстігінде</a:t>
            </a:r>
            <a:r>
              <a:rPr lang="ru-RU" sz="1800" b="1" i="1" dirty="0"/>
              <a:t> </a:t>
            </a:r>
            <a:r>
              <a:rPr lang="ru-RU" sz="1800" b="1" i="1" dirty="0" err="1"/>
              <a:t>өндіріліп</a:t>
            </a:r>
            <a:r>
              <a:rPr lang="ru-RU" sz="1800" b="1" i="1" dirty="0"/>
              <a:t> </a:t>
            </a:r>
            <a:r>
              <a:rPr lang="ru-RU" sz="1800" b="1" i="1" dirty="0" err="1"/>
              <a:t>келген</a:t>
            </a:r>
            <a:r>
              <a:rPr lang="ru-RU" sz="1800" b="1" i="1" dirty="0"/>
              <a:t>. </a:t>
            </a:r>
            <a:r>
              <a:rPr lang="ru-RU" sz="1800" b="1" i="1" dirty="0" err="1"/>
              <a:t>Солтүстікте</a:t>
            </a:r>
            <a:r>
              <a:rPr lang="ru-RU" sz="1800" b="1" i="1" dirty="0"/>
              <a:t> — </a:t>
            </a:r>
            <a:r>
              <a:rPr lang="ru-RU" sz="1800" b="1" i="1" dirty="0" err="1"/>
              <a:t>Ақсу</a:t>
            </a:r>
            <a:r>
              <a:rPr lang="ru-RU" sz="1800" b="1" i="1" dirty="0"/>
              <a:t>, </a:t>
            </a:r>
            <a:r>
              <a:rPr lang="ru-RU" sz="1800" b="1" i="1" dirty="0" err="1"/>
              <a:t>Машайық</a:t>
            </a:r>
            <a:r>
              <a:rPr lang="ru-RU" sz="1800" b="1" i="1" dirty="0"/>
              <a:t>, </a:t>
            </a:r>
            <a:r>
              <a:rPr lang="ru-RU" sz="1800" b="1" i="1" dirty="0" err="1"/>
              <a:t>Жусалы</a:t>
            </a:r>
            <a:r>
              <a:rPr lang="ru-RU" sz="1800" b="1" i="1" dirty="0"/>
              <a:t>, </a:t>
            </a:r>
            <a:r>
              <a:rPr lang="ru-RU" sz="1800" b="1" i="1" dirty="0" err="1"/>
              <a:t>Жақтабыл</a:t>
            </a:r>
            <a:r>
              <a:rPr lang="ru-RU" sz="1800" b="1" i="1" dirty="0"/>
              <a:t>, </a:t>
            </a:r>
            <a:r>
              <a:rPr lang="ru-RU" sz="1800" b="1" i="1" dirty="0" err="1"/>
              <a:t>Төртқұдық</a:t>
            </a:r>
            <a:r>
              <a:rPr lang="ru-RU" sz="1800" b="1" i="1" dirty="0"/>
              <a:t> </a:t>
            </a:r>
            <a:r>
              <a:rPr lang="ru-RU" sz="1800" b="1" i="1" dirty="0" err="1"/>
              <a:t>және</a:t>
            </a:r>
            <a:r>
              <a:rPr lang="ru-RU" sz="1800" b="1" i="1" dirty="0"/>
              <a:t> </a:t>
            </a:r>
            <a:r>
              <a:rPr lang="ru-RU" sz="1800" b="1" i="1" dirty="0" err="1"/>
              <a:t>т.б</a:t>
            </a:r>
            <a:r>
              <a:rPr lang="ru-RU" sz="1800" b="1" i="1" dirty="0"/>
              <a:t>. </a:t>
            </a:r>
            <a:r>
              <a:rPr lang="ru-RU" sz="1800" b="1" i="1" dirty="0" err="1"/>
              <a:t>кен</a:t>
            </a:r>
            <a:r>
              <a:rPr lang="ru-RU" sz="1800" b="1" i="1" dirty="0"/>
              <a:t> </a:t>
            </a:r>
            <a:r>
              <a:rPr lang="ru-RU" sz="1800" b="1" i="1" dirty="0" err="1"/>
              <a:t>орындары</a:t>
            </a:r>
            <a:r>
              <a:rPr lang="ru-RU" sz="1800" b="1" i="1" dirty="0"/>
              <a:t>. </a:t>
            </a:r>
            <a:r>
              <a:rPr lang="ru-RU" sz="1800" b="1" i="1" dirty="0" err="1"/>
              <a:t>Шығыста</a:t>
            </a:r>
            <a:r>
              <a:rPr lang="ru-RU" sz="1800" b="1" i="1" dirty="0"/>
              <a:t> — </a:t>
            </a:r>
            <a:r>
              <a:rPr lang="ru-RU" sz="1800" b="1" i="1" dirty="0" err="1"/>
              <a:t>Қалбы</a:t>
            </a:r>
            <a:r>
              <a:rPr lang="ru-RU" sz="1800" b="1" i="1" dirty="0"/>
              <a:t> </a:t>
            </a:r>
            <a:r>
              <a:rPr lang="ru-RU" sz="1800" b="1" i="1" dirty="0" err="1"/>
              <a:t>алтынды</a:t>
            </a:r>
            <a:r>
              <a:rPr lang="ru-RU" sz="1800" b="1" i="1" dirty="0"/>
              <a:t> </a:t>
            </a:r>
            <a:r>
              <a:rPr lang="ru-RU" sz="1800" b="1" i="1" dirty="0" err="1"/>
              <a:t>ауаны</a:t>
            </a:r>
            <a:r>
              <a:rPr lang="ru-RU" sz="1800" b="1" i="1" dirty="0"/>
              <a:t>. Алтын </a:t>
            </a:r>
            <a:r>
              <a:rPr lang="ru-RU" sz="1800" b="1" i="1" dirty="0" err="1"/>
              <a:t>Оңтүстік</a:t>
            </a:r>
            <a:r>
              <a:rPr lang="ru-RU" sz="1800" b="1" i="1" dirty="0"/>
              <a:t> </a:t>
            </a:r>
            <a:r>
              <a:rPr lang="ru-RU" sz="1800" b="1" i="1" dirty="0" err="1"/>
              <a:t>Қазақстанда</a:t>
            </a:r>
            <a:r>
              <a:rPr lang="ru-RU" sz="1800" b="1" i="1" dirty="0"/>
              <a:t> </a:t>
            </a:r>
            <a:r>
              <a:rPr lang="ru-RU" sz="1800" b="1" i="1" dirty="0" err="1"/>
              <a:t>Жоңғар</a:t>
            </a:r>
            <a:r>
              <a:rPr lang="ru-RU" sz="1800" b="1" i="1" dirty="0"/>
              <a:t> </a:t>
            </a:r>
            <a:r>
              <a:rPr lang="ru-RU" sz="1800" b="1" i="1" dirty="0" err="1"/>
              <a:t>Алатауы</a:t>
            </a:r>
            <a:r>
              <a:rPr lang="ru-RU" sz="1800" b="1" i="1" dirty="0"/>
              <a:t> мен Шу </a:t>
            </a:r>
            <a:r>
              <a:rPr lang="ru-RU" sz="1800" b="1" i="1" dirty="0" err="1"/>
              <a:t>және</a:t>
            </a:r>
            <a:r>
              <a:rPr lang="ru-RU" sz="1800" b="1" i="1" dirty="0"/>
              <a:t> </a:t>
            </a:r>
            <a:r>
              <a:rPr lang="ru-RU" sz="1800" b="1" i="1" dirty="0" err="1"/>
              <a:t>Іле</a:t>
            </a:r>
            <a:r>
              <a:rPr lang="ru-RU" sz="1800" b="1" i="1" dirty="0"/>
              <a:t> </a:t>
            </a:r>
            <a:r>
              <a:rPr lang="ru-RU" sz="1800" b="1" i="1" dirty="0" err="1"/>
              <a:t>тауларында</a:t>
            </a:r>
            <a:r>
              <a:rPr lang="ru-RU" sz="1800" b="1" i="1" dirty="0"/>
              <a:t> </a:t>
            </a:r>
            <a:r>
              <a:rPr lang="ru-RU" sz="1800" b="1" i="1" dirty="0" err="1"/>
              <a:t>табылған</a:t>
            </a:r>
            <a:r>
              <a:rPr lang="ru-RU" sz="1800" b="1" i="1" dirty="0"/>
              <a:t>.</a:t>
            </a:r>
          </a:p>
        </p:txBody>
      </p:sp>
      <p:pic>
        <p:nvPicPr>
          <p:cNvPr id="5" name="Рисунок 4"/>
          <p:cNvPicPr>
            <a:picLocks noChangeAspect="1"/>
          </p:cNvPicPr>
          <p:nvPr/>
        </p:nvPicPr>
        <p:blipFill>
          <a:blip r:embed="rId3"/>
          <a:stretch>
            <a:fillRect/>
          </a:stretch>
        </p:blipFill>
        <p:spPr>
          <a:xfrm>
            <a:off x="6044949" y="416242"/>
            <a:ext cx="5531053" cy="2578418"/>
          </a:xfrm>
          <a:prstGeom prst="rect">
            <a:avLst/>
          </a:prstGeom>
        </p:spPr>
      </p:pic>
      <p:pic>
        <p:nvPicPr>
          <p:cNvPr id="7" name="Рисунок 6"/>
          <p:cNvPicPr>
            <a:picLocks noChangeAspect="1"/>
          </p:cNvPicPr>
          <p:nvPr/>
        </p:nvPicPr>
        <p:blipFill>
          <a:blip r:embed="rId4"/>
          <a:stretch>
            <a:fillRect/>
          </a:stretch>
        </p:blipFill>
        <p:spPr>
          <a:xfrm>
            <a:off x="1280160" y="4241482"/>
            <a:ext cx="1771650" cy="1971675"/>
          </a:xfrm>
          <a:prstGeom prst="rect">
            <a:avLst/>
          </a:prstGeom>
        </p:spPr>
      </p:pic>
      <p:pic>
        <p:nvPicPr>
          <p:cNvPr id="8" name="Рисунок 7"/>
          <p:cNvPicPr>
            <a:picLocks noChangeAspect="1"/>
          </p:cNvPicPr>
          <p:nvPr/>
        </p:nvPicPr>
        <p:blipFill>
          <a:blip r:embed="rId5"/>
          <a:stretch>
            <a:fillRect/>
          </a:stretch>
        </p:blipFill>
        <p:spPr>
          <a:xfrm>
            <a:off x="6598920" y="3079543"/>
            <a:ext cx="4314872" cy="3133614"/>
          </a:xfrm>
          <a:prstGeom prst="rect">
            <a:avLst/>
          </a:prstGeom>
        </p:spPr>
      </p:pic>
    </p:spTree>
    <p:extLst>
      <p:ext uri="{BB962C8B-B14F-4D97-AF65-F5344CB8AC3E}">
        <p14:creationId xmlns:p14="http://schemas.microsoft.com/office/powerpoint/2010/main" val="12679835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899160" y="792480"/>
            <a:ext cx="3947160" cy="4922520"/>
          </a:xfrm>
        </p:spPr>
        <p:txBody>
          <a:bodyPr>
            <a:normAutofit fontScale="92500" lnSpcReduction="20000"/>
          </a:bodyPr>
          <a:lstStyle/>
          <a:p>
            <a:r>
              <a:rPr lang="ru-RU" dirty="0"/>
              <a:t>М</a:t>
            </a:r>
            <a:r>
              <a:rPr lang="ru-RU" sz="1800" dirty="0">
                <a:latin typeface="Arial Black" panose="020B0A04020102020204" pitchFamily="34" charset="0"/>
              </a:rPr>
              <a:t>ыс </a:t>
            </a:r>
            <a:r>
              <a:rPr lang="ru-RU" sz="1800" dirty="0" err="1">
                <a:latin typeface="Arial Black" panose="020B0A04020102020204" pitchFamily="34" charset="0"/>
              </a:rPr>
              <a:t>кендері</a:t>
            </a:r>
            <a:r>
              <a:rPr lang="ru-RU" sz="1800" dirty="0">
                <a:latin typeface="Arial Black" panose="020B0A04020102020204" pitchFamily="34" charset="0"/>
              </a:rPr>
              <a:t> </a:t>
            </a:r>
            <a:r>
              <a:rPr lang="ru-RU" sz="1800" dirty="0" err="1">
                <a:latin typeface="Arial Black" panose="020B0A04020102020204" pitchFamily="34" charset="0"/>
              </a:rPr>
              <a:t>Қазақстанның</a:t>
            </a:r>
            <a:r>
              <a:rPr lang="ru-RU" sz="1800" dirty="0">
                <a:latin typeface="Arial Black" panose="020B0A04020102020204" pitchFamily="34" charset="0"/>
              </a:rPr>
              <a:t> </a:t>
            </a:r>
            <a:r>
              <a:rPr lang="ru-RU" sz="1800" dirty="0" err="1">
                <a:latin typeface="Arial Black" panose="020B0A04020102020204" pitchFamily="34" charset="0"/>
              </a:rPr>
              <a:t>көптеген</a:t>
            </a:r>
            <a:r>
              <a:rPr lang="ru-RU" sz="1800" dirty="0">
                <a:latin typeface="Arial Black" panose="020B0A04020102020204" pitchFamily="34" charset="0"/>
              </a:rPr>
              <a:t> </a:t>
            </a:r>
            <a:r>
              <a:rPr lang="ru-RU" sz="1800" dirty="0" err="1">
                <a:latin typeface="Arial Black" panose="020B0A04020102020204" pitchFamily="34" charset="0"/>
              </a:rPr>
              <a:t>территорияларында</a:t>
            </a:r>
            <a:r>
              <a:rPr lang="ru-RU" sz="1800" dirty="0">
                <a:latin typeface="Arial Black" panose="020B0A04020102020204" pitchFamily="34" charset="0"/>
              </a:rPr>
              <a:t> </a:t>
            </a:r>
            <a:r>
              <a:rPr lang="ru-RU" sz="1800" dirty="0" err="1">
                <a:latin typeface="Arial Black" panose="020B0A04020102020204" pitchFamily="34" charset="0"/>
              </a:rPr>
              <a:t>таралған</a:t>
            </a:r>
            <a:r>
              <a:rPr lang="ru-RU" sz="1800" dirty="0">
                <a:latin typeface="Arial Black" panose="020B0A04020102020204" pitchFamily="34" charset="0"/>
              </a:rPr>
              <a:t>. Алтай </a:t>
            </a:r>
            <a:r>
              <a:rPr lang="ru-RU" sz="1800" dirty="0" err="1">
                <a:latin typeface="Arial Black" panose="020B0A04020102020204" pitchFamily="34" charset="0"/>
              </a:rPr>
              <a:t>тауларынан</a:t>
            </a:r>
            <a:r>
              <a:rPr lang="ru-RU" sz="1800" dirty="0">
                <a:latin typeface="Arial Black" panose="020B0A04020102020204" pitchFamily="34" charset="0"/>
              </a:rPr>
              <a:t> </a:t>
            </a:r>
            <a:r>
              <a:rPr lang="ru-RU" sz="1800" dirty="0" err="1">
                <a:latin typeface="Arial Black" panose="020B0A04020102020204" pitchFamily="34" charset="0"/>
              </a:rPr>
              <a:t>бастап</a:t>
            </a:r>
            <a:r>
              <a:rPr lang="ru-RU" sz="1800" dirty="0">
                <a:latin typeface="Arial Black" panose="020B0A04020102020204" pitchFamily="34" charset="0"/>
              </a:rPr>
              <a:t> </a:t>
            </a:r>
            <a:r>
              <a:rPr lang="ru-RU" sz="1800" dirty="0" err="1">
                <a:latin typeface="Arial Black" panose="020B0A04020102020204" pitchFamily="34" charset="0"/>
              </a:rPr>
              <a:t>республикамыздың</a:t>
            </a:r>
            <a:r>
              <a:rPr lang="ru-RU" sz="1800" dirty="0">
                <a:latin typeface="Arial Black" panose="020B0A04020102020204" pitchFamily="34" charset="0"/>
              </a:rPr>
              <a:t> </a:t>
            </a:r>
            <a:r>
              <a:rPr lang="ru-RU" sz="1800" dirty="0" err="1">
                <a:latin typeface="Arial Black" panose="020B0A04020102020204" pitchFamily="34" charset="0"/>
              </a:rPr>
              <a:t>батыс</a:t>
            </a:r>
            <a:r>
              <a:rPr lang="ru-RU" sz="1800" dirty="0">
                <a:latin typeface="Arial Black" panose="020B0A04020102020204" pitchFamily="34" charset="0"/>
              </a:rPr>
              <a:t> </a:t>
            </a:r>
            <a:r>
              <a:rPr lang="ru-RU" sz="1800" dirty="0" err="1">
                <a:latin typeface="Arial Black" panose="020B0A04020102020204" pitchFamily="34" charset="0"/>
              </a:rPr>
              <a:t>шекараларына</a:t>
            </a:r>
            <a:r>
              <a:rPr lang="ru-RU" sz="1800" dirty="0">
                <a:latin typeface="Arial Black" panose="020B0A04020102020204" pitchFamily="34" charset="0"/>
              </a:rPr>
              <a:t> </a:t>
            </a:r>
            <a:r>
              <a:rPr lang="ru-RU" sz="1800" dirty="0" err="1">
                <a:latin typeface="Arial Black" panose="020B0A04020102020204" pitchFamily="34" charset="0"/>
              </a:rPr>
              <a:t>дейін</a:t>
            </a:r>
            <a:r>
              <a:rPr lang="ru-RU" sz="1800" dirty="0">
                <a:latin typeface="Arial Black" panose="020B0A04020102020204" pitchFamily="34" charset="0"/>
              </a:rPr>
              <a:t> мыс </a:t>
            </a:r>
            <a:r>
              <a:rPr lang="ru-RU" sz="1800" dirty="0" err="1">
                <a:latin typeface="Arial Black" panose="020B0A04020102020204" pitchFamily="34" charset="0"/>
              </a:rPr>
              <a:t>кендері</a:t>
            </a:r>
            <a:r>
              <a:rPr lang="ru-RU" sz="1800" dirty="0">
                <a:latin typeface="Arial Black" panose="020B0A04020102020204" pitchFamily="34" charset="0"/>
              </a:rPr>
              <a:t> </a:t>
            </a:r>
            <a:r>
              <a:rPr lang="ru-RU" sz="1800" dirty="0" err="1">
                <a:latin typeface="Arial Black" panose="020B0A04020102020204" pitchFamily="34" charset="0"/>
              </a:rPr>
              <a:t>барланған</a:t>
            </a:r>
            <a:r>
              <a:rPr lang="ru-RU" sz="1800" dirty="0">
                <a:latin typeface="Arial Black" panose="020B0A04020102020204" pitchFamily="34" charset="0"/>
              </a:rPr>
              <a:t>. </a:t>
            </a:r>
            <a:r>
              <a:rPr lang="ru-RU" sz="1800" dirty="0" err="1">
                <a:latin typeface="Arial Black" panose="020B0A04020102020204" pitchFamily="34" charset="0"/>
              </a:rPr>
              <a:t>Мыстың</a:t>
            </a:r>
            <a:r>
              <a:rPr lang="ru-RU" sz="1800" dirty="0">
                <a:latin typeface="Arial Black" panose="020B0A04020102020204" pitchFamily="34" charset="0"/>
              </a:rPr>
              <a:t> </a:t>
            </a:r>
            <a:r>
              <a:rPr lang="ru-RU" sz="1800" dirty="0" err="1">
                <a:latin typeface="Arial Black" panose="020B0A04020102020204" pitchFamily="34" charset="0"/>
              </a:rPr>
              <a:t>ірі</a:t>
            </a:r>
            <a:r>
              <a:rPr lang="ru-RU" sz="1800" dirty="0">
                <a:latin typeface="Arial Black" panose="020B0A04020102020204" pitchFamily="34" charset="0"/>
              </a:rPr>
              <a:t> </a:t>
            </a:r>
            <a:r>
              <a:rPr lang="ru-RU" sz="1800" dirty="0" err="1">
                <a:latin typeface="Arial Black" panose="020B0A04020102020204" pitchFamily="34" charset="0"/>
              </a:rPr>
              <a:t>кен</a:t>
            </a:r>
            <a:r>
              <a:rPr lang="ru-RU" sz="1800" dirty="0">
                <a:latin typeface="Arial Black" panose="020B0A04020102020204" pitchFamily="34" charset="0"/>
              </a:rPr>
              <a:t> </a:t>
            </a:r>
            <a:r>
              <a:rPr lang="ru-RU" sz="1800" dirty="0" err="1">
                <a:latin typeface="Arial Black" panose="020B0A04020102020204" pitchFamily="34" charset="0"/>
              </a:rPr>
              <a:t>орындары</a:t>
            </a:r>
            <a:r>
              <a:rPr lang="ru-RU" sz="1800" dirty="0">
                <a:latin typeface="Arial Black" panose="020B0A04020102020204" pitchFamily="34" charset="0"/>
              </a:rPr>
              <a:t> </a:t>
            </a:r>
            <a:r>
              <a:rPr lang="ru-RU" sz="1800" dirty="0" err="1">
                <a:latin typeface="Arial Black" panose="020B0A04020102020204" pitchFamily="34" charset="0"/>
              </a:rPr>
              <a:t>Сарыарқада</a:t>
            </a:r>
            <a:r>
              <a:rPr lang="ru-RU" sz="1800" dirty="0">
                <a:latin typeface="Arial Black" panose="020B0A04020102020204" pitchFamily="34" charset="0"/>
              </a:rPr>
              <a:t>, </a:t>
            </a:r>
            <a:r>
              <a:rPr lang="ru-RU" sz="1800" dirty="0" err="1">
                <a:latin typeface="Arial Black" panose="020B0A04020102020204" pitchFamily="34" charset="0"/>
              </a:rPr>
              <a:t>Жетісу</a:t>
            </a:r>
            <a:r>
              <a:rPr lang="ru-RU" sz="1800" dirty="0">
                <a:latin typeface="Arial Black" panose="020B0A04020102020204" pitchFamily="34" charset="0"/>
              </a:rPr>
              <a:t>, </a:t>
            </a:r>
            <a:r>
              <a:rPr lang="ru-RU" sz="1800" dirty="0" err="1">
                <a:latin typeface="Arial Black" panose="020B0A04020102020204" pitchFamily="34" charset="0"/>
              </a:rPr>
              <a:t>Жоңғар</a:t>
            </a:r>
            <a:r>
              <a:rPr lang="ru-RU" sz="1800" dirty="0">
                <a:latin typeface="Arial Black" panose="020B0A04020102020204" pitchFamily="34" charset="0"/>
              </a:rPr>
              <a:t> </a:t>
            </a:r>
            <a:r>
              <a:rPr lang="ru-RU" sz="1800" dirty="0" err="1">
                <a:latin typeface="Arial Black" panose="020B0A04020102020204" pitchFamily="34" charset="0"/>
              </a:rPr>
              <a:t>Алатауында</a:t>
            </a:r>
            <a:r>
              <a:rPr lang="ru-RU" sz="1800" dirty="0">
                <a:latin typeface="Arial Black" panose="020B0A04020102020204" pitchFamily="34" charset="0"/>
              </a:rPr>
              <a:t>, </a:t>
            </a:r>
            <a:r>
              <a:rPr lang="ru-RU" sz="1800" dirty="0" err="1">
                <a:latin typeface="Arial Black" panose="020B0A04020102020204" pitchFamily="34" charset="0"/>
              </a:rPr>
              <a:t>Шыңғыс</a:t>
            </a:r>
            <a:r>
              <a:rPr lang="ru-RU" sz="1800" dirty="0">
                <a:latin typeface="Arial Black" panose="020B0A04020102020204" pitchFamily="34" charset="0"/>
              </a:rPr>
              <a:t> </a:t>
            </a:r>
            <a:r>
              <a:rPr lang="ru-RU" sz="1800" dirty="0" err="1">
                <a:latin typeface="Arial Black" panose="020B0A04020102020204" pitchFamily="34" charset="0"/>
              </a:rPr>
              <a:t>және</a:t>
            </a:r>
            <a:r>
              <a:rPr lang="ru-RU" sz="1800" dirty="0">
                <a:latin typeface="Arial Black" panose="020B0A04020102020204" pitchFamily="34" charset="0"/>
              </a:rPr>
              <a:t> </a:t>
            </a:r>
            <a:r>
              <a:rPr lang="ru-RU" sz="1800" dirty="0" err="1">
                <a:latin typeface="Arial Black" panose="020B0A04020102020204" pitchFamily="34" charset="0"/>
              </a:rPr>
              <a:t>Мұғалжар</a:t>
            </a:r>
            <a:r>
              <a:rPr lang="ru-RU" sz="1800" dirty="0">
                <a:latin typeface="Arial Black" panose="020B0A04020102020204" pitchFamily="34" charset="0"/>
              </a:rPr>
              <a:t> </a:t>
            </a:r>
            <a:r>
              <a:rPr lang="ru-RU" sz="1800" dirty="0" err="1">
                <a:latin typeface="Arial Black" panose="020B0A04020102020204" pitchFamily="34" charset="0"/>
              </a:rPr>
              <a:t>тауларында</a:t>
            </a:r>
            <a:r>
              <a:rPr lang="ru-RU" sz="1800" dirty="0">
                <a:latin typeface="Arial Black" panose="020B0A04020102020204" pitchFamily="34" charset="0"/>
              </a:rPr>
              <a:t>, </a:t>
            </a:r>
            <a:r>
              <a:rPr lang="ru-RU" sz="1800" dirty="0" err="1">
                <a:latin typeface="Arial Black" panose="020B0A04020102020204" pitchFamily="34" charset="0"/>
              </a:rPr>
              <a:t>Батыс</a:t>
            </a:r>
            <a:r>
              <a:rPr lang="ru-RU" sz="1800" dirty="0">
                <a:latin typeface="Arial Black" panose="020B0A04020102020204" pitchFamily="34" charset="0"/>
              </a:rPr>
              <a:t> </a:t>
            </a:r>
            <a:r>
              <a:rPr lang="ru-RU" sz="1800" dirty="0" err="1">
                <a:latin typeface="Arial Black" panose="020B0A04020102020204" pitchFamily="34" charset="0"/>
              </a:rPr>
              <a:t>Торғайда</a:t>
            </a:r>
            <a:r>
              <a:rPr lang="ru-RU" sz="1800" dirty="0">
                <a:latin typeface="Arial Black" panose="020B0A04020102020204" pitchFamily="34" charset="0"/>
              </a:rPr>
              <a:t>, </a:t>
            </a:r>
            <a:r>
              <a:rPr lang="ru-RU" sz="1800" dirty="0" err="1">
                <a:latin typeface="Arial Black" panose="020B0A04020102020204" pitchFamily="34" charset="0"/>
              </a:rPr>
              <a:t>Теңіз</a:t>
            </a:r>
            <a:r>
              <a:rPr lang="ru-RU" sz="1800" dirty="0">
                <a:latin typeface="Arial Black" panose="020B0A04020102020204" pitchFamily="34" charset="0"/>
              </a:rPr>
              <a:t> </a:t>
            </a:r>
            <a:r>
              <a:rPr lang="ru-RU" sz="1800" dirty="0" err="1">
                <a:latin typeface="Arial Black" panose="020B0A04020102020204" pitchFamily="34" charset="0"/>
              </a:rPr>
              <a:t>ойпатында</a:t>
            </a:r>
            <a:r>
              <a:rPr lang="ru-RU" sz="1800" dirty="0">
                <a:latin typeface="Arial Black" panose="020B0A04020102020204" pitchFamily="34" charset="0"/>
              </a:rPr>
              <a:t>, </a:t>
            </a:r>
            <a:r>
              <a:rPr lang="ru-RU" sz="1800" dirty="0" err="1">
                <a:latin typeface="Arial Black" panose="020B0A04020102020204" pitchFamily="34" charset="0"/>
              </a:rPr>
              <a:t>Ақтөбе</a:t>
            </a:r>
            <a:r>
              <a:rPr lang="ru-RU" sz="1800" dirty="0">
                <a:latin typeface="Arial Black" panose="020B0A04020102020204" pitchFamily="34" charset="0"/>
              </a:rPr>
              <a:t> </a:t>
            </a:r>
            <a:r>
              <a:rPr lang="ru-RU" sz="1800" dirty="0" err="1">
                <a:latin typeface="Arial Black" panose="020B0A04020102020204" pitchFamily="34" charset="0"/>
              </a:rPr>
              <a:t>маңында</a:t>
            </a:r>
            <a:r>
              <a:rPr lang="ru-RU" sz="1800" dirty="0">
                <a:latin typeface="Arial Black" panose="020B0A04020102020204" pitchFamily="34" charset="0"/>
              </a:rPr>
              <a:t>, </a:t>
            </a:r>
            <a:r>
              <a:rPr lang="ru-RU" sz="1800" dirty="0" err="1">
                <a:latin typeface="Arial Black" panose="020B0A04020102020204" pitchFamily="34" charset="0"/>
              </a:rPr>
              <a:t>Маңғыстауда</a:t>
            </a:r>
            <a:r>
              <a:rPr lang="ru-RU" sz="1800" dirty="0">
                <a:latin typeface="Arial Black" panose="020B0A04020102020204" pitchFamily="34" charset="0"/>
              </a:rPr>
              <a:t>, Атбасар-</a:t>
            </a:r>
            <a:r>
              <a:rPr lang="ru-RU" sz="1800" dirty="0" err="1">
                <a:latin typeface="Arial Black" panose="020B0A04020102020204" pitchFamily="34" charset="0"/>
              </a:rPr>
              <a:t>Терісқанда</a:t>
            </a:r>
            <a:r>
              <a:rPr lang="ru-RU" sz="1800" dirty="0">
                <a:latin typeface="Arial Black" panose="020B0A04020102020204" pitchFamily="34" charset="0"/>
              </a:rPr>
              <a:t>, </a:t>
            </a:r>
            <a:r>
              <a:rPr lang="ru-RU" sz="1800" dirty="0" err="1">
                <a:latin typeface="Arial Black" panose="020B0A04020102020204" pitchFamily="34" charset="0"/>
              </a:rPr>
              <a:t>Солтүстік</a:t>
            </a:r>
            <a:r>
              <a:rPr lang="ru-RU" sz="1800" dirty="0">
                <a:latin typeface="Arial Black" panose="020B0A04020102020204" pitchFamily="34" charset="0"/>
              </a:rPr>
              <a:t> </a:t>
            </a:r>
            <a:r>
              <a:rPr lang="ru-RU" sz="1800" dirty="0" err="1">
                <a:latin typeface="Arial Black" panose="020B0A04020102020204" pitchFamily="34" charset="0"/>
              </a:rPr>
              <a:t>Қазақстанда</a:t>
            </a:r>
            <a:r>
              <a:rPr lang="ru-RU" sz="1800" dirty="0">
                <a:latin typeface="Arial Black" panose="020B0A04020102020204" pitchFamily="34" charset="0"/>
              </a:rPr>
              <a:t>, </a:t>
            </a:r>
            <a:r>
              <a:rPr lang="ru-RU" sz="1800" dirty="0" err="1">
                <a:latin typeface="Arial Black" panose="020B0A04020102020204" pitchFamily="34" charset="0"/>
              </a:rPr>
              <a:t>Балқаш</a:t>
            </a:r>
            <a:r>
              <a:rPr lang="ru-RU" sz="1800" dirty="0">
                <a:latin typeface="Arial Black" panose="020B0A04020102020204" pitchFamily="34" charset="0"/>
              </a:rPr>
              <a:t> </a:t>
            </a:r>
            <a:r>
              <a:rPr lang="ru-RU" sz="1800" dirty="0" err="1">
                <a:latin typeface="Arial Black" panose="020B0A04020102020204" pitchFamily="34" charset="0"/>
              </a:rPr>
              <a:t>маңында</a:t>
            </a:r>
            <a:r>
              <a:rPr lang="ru-RU" sz="1800" dirty="0">
                <a:latin typeface="Arial Black" panose="020B0A04020102020204" pitchFamily="34" charset="0"/>
              </a:rPr>
              <a:t>, </a:t>
            </a:r>
            <a:r>
              <a:rPr lang="ru-RU" sz="1800" dirty="0" err="1">
                <a:latin typeface="Arial Black" panose="020B0A04020102020204" pitchFamily="34" charset="0"/>
              </a:rPr>
              <a:t>Тарбағатай</a:t>
            </a:r>
            <a:r>
              <a:rPr lang="ru-RU" sz="1800" dirty="0">
                <a:latin typeface="Arial Black" panose="020B0A04020102020204" pitchFamily="34" charset="0"/>
              </a:rPr>
              <a:t>, </a:t>
            </a:r>
            <a:r>
              <a:rPr lang="ru-RU" sz="1800" dirty="0" err="1">
                <a:latin typeface="Arial Black" panose="020B0A04020102020204" pitchFamily="34" charset="0"/>
              </a:rPr>
              <a:t>Сәуір</a:t>
            </a:r>
            <a:r>
              <a:rPr lang="ru-RU" sz="1800" dirty="0">
                <a:latin typeface="Arial Black" panose="020B0A04020102020204" pitchFamily="34" charset="0"/>
              </a:rPr>
              <a:t> </a:t>
            </a:r>
            <a:r>
              <a:rPr lang="ru-RU" sz="1800" dirty="0" err="1">
                <a:latin typeface="Arial Black" panose="020B0A04020102020204" pitchFamily="34" charset="0"/>
              </a:rPr>
              <a:t>тауларында</a:t>
            </a:r>
            <a:r>
              <a:rPr lang="ru-RU" sz="1800" dirty="0">
                <a:latin typeface="Arial Black" panose="020B0A04020102020204" pitchFamily="34" charset="0"/>
              </a:rPr>
              <a:t> </a:t>
            </a:r>
            <a:r>
              <a:rPr lang="ru-RU" sz="1800" dirty="0" err="1">
                <a:latin typeface="Arial Black" panose="020B0A04020102020204" pitchFamily="34" charset="0"/>
              </a:rPr>
              <a:t>және</a:t>
            </a:r>
            <a:r>
              <a:rPr lang="ru-RU" sz="1800" dirty="0">
                <a:latin typeface="Arial Black" panose="020B0A04020102020204" pitchFamily="34" charset="0"/>
              </a:rPr>
              <a:t> </a:t>
            </a:r>
            <a:r>
              <a:rPr lang="ru-RU" sz="1800" dirty="0" err="1">
                <a:latin typeface="Arial Black" panose="020B0A04020102020204" pitchFamily="34" charset="0"/>
              </a:rPr>
              <a:t>т.б</a:t>
            </a:r>
            <a:r>
              <a:rPr lang="ru-RU" sz="1800" dirty="0">
                <a:latin typeface="Arial Black" panose="020B0A04020102020204" pitchFamily="34" charset="0"/>
              </a:rPr>
              <a:t>. </a:t>
            </a:r>
            <a:r>
              <a:rPr lang="ru-RU" sz="1800" dirty="0" err="1">
                <a:latin typeface="Arial Black" panose="020B0A04020102020204" pitchFamily="34" charset="0"/>
              </a:rPr>
              <a:t>орналасқан</a:t>
            </a:r>
            <a:r>
              <a:rPr lang="ru-RU" sz="1800" dirty="0">
                <a:latin typeface="Arial Black" panose="020B0A04020102020204" pitchFamily="34" charset="0"/>
              </a:rPr>
              <a:t>. </a:t>
            </a:r>
            <a:r>
              <a:rPr lang="ru-RU" sz="1800" dirty="0" err="1">
                <a:latin typeface="Arial Black" panose="020B0A04020102020204" pitchFamily="34" charset="0"/>
              </a:rPr>
              <a:t>Дүние</a:t>
            </a:r>
            <a:r>
              <a:rPr lang="ru-RU" sz="1800" dirty="0">
                <a:latin typeface="Arial Black" panose="020B0A04020102020204" pitchFamily="34" charset="0"/>
              </a:rPr>
              <a:t> </a:t>
            </a:r>
            <a:r>
              <a:rPr lang="ru-RU" sz="1800" dirty="0" err="1">
                <a:latin typeface="Arial Black" panose="020B0A04020102020204" pitchFamily="34" charset="0"/>
              </a:rPr>
              <a:t>жүзіне</a:t>
            </a:r>
            <a:r>
              <a:rPr lang="ru-RU" sz="1800" dirty="0">
                <a:latin typeface="Arial Black" panose="020B0A04020102020204" pitchFamily="34" charset="0"/>
              </a:rPr>
              <a:t> </a:t>
            </a:r>
            <a:r>
              <a:rPr lang="ru-RU" sz="1800" dirty="0" err="1">
                <a:latin typeface="Arial Black" panose="020B0A04020102020204" pitchFamily="34" charset="0"/>
              </a:rPr>
              <a:t>белгілі</a:t>
            </a:r>
            <a:r>
              <a:rPr lang="ru-RU" sz="1800" dirty="0">
                <a:latin typeface="Arial Black" panose="020B0A04020102020204" pitchFamily="34" charset="0"/>
              </a:rPr>
              <a:t> мыс </a:t>
            </a:r>
            <a:r>
              <a:rPr lang="ru-RU" sz="1800" dirty="0" err="1">
                <a:latin typeface="Arial Black" panose="020B0A04020102020204" pitchFamily="34" charset="0"/>
              </a:rPr>
              <a:t>кен</a:t>
            </a:r>
            <a:r>
              <a:rPr lang="ru-RU" sz="1800" dirty="0">
                <a:latin typeface="Arial Black" panose="020B0A04020102020204" pitchFamily="34" charset="0"/>
              </a:rPr>
              <a:t> </a:t>
            </a:r>
            <a:r>
              <a:rPr lang="ru-RU" sz="1800" dirty="0" err="1">
                <a:latin typeface="Arial Black" panose="020B0A04020102020204" pitchFamily="34" charset="0"/>
              </a:rPr>
              <a:t>орындары</a:t>
            </a:r>
            <a:r>
              <a:rPr lang="ru-RU" sz="1800" dirty="0">
                <a:latin typeface="Arial Black" panose="020B0A04020102020204" pitchFamily="34" charset="0"/>
              </a:rPr>
              <a:t> </a:t>
            </a:r>
            <a:r>
              <a:rPr lang="ru-RU" sz="1800" dirty="0" err="1">
                <a:latin typeface="Arial Black" panose="020B0A04020102020204" pitchFamily="34" charset="0"/>
              </a:rPr>
              <a:t>Қоңырат</a:t>
            </a:r>
            <a:r>
              <a:rPr lang="ru-RU" sz="1800" dirty="0">
                <a:latin typeface="Arial Black" panose="020B0A04020102020204" pitchFamily="34" charset="0"/>
              </a:rPr>
              <a:t>, </a:t>
            </a:r>
            <a:r>
              <a:rPr lang="ru-RU" sz="1800" dirty="0" err="1">
                <a:latin typeface="Arial Black" panose="020B0A04020102020204" pitchFamily="34" charset="0"/>
              </a:rPr>
              <a:t>Бозшакөл</a:t>
            </a:r>
            <a:r>
              <a:rPr lang="ru-RU" sz="1800" dirty="0">
                <a:latin typeface="Arial Black" panose="020B0A04020102020204" pitchFamily="34" charset="0"/>
              </a:rPr>
              <a:t>, Саян, </a:t>
            </a:r>
            <a:r>
              <a:rPr lang="ru-RU" sz="1800" dirty="0" err="1">
                <a:latin typeface="Arial Black" panose="020B0A04020102020204" pitchFamily="34" charset="0"/>
              </a:rPr>
              <a:t>Жыланды</a:t>
            </a:r>
            <a:r>
              <a:rPr lang="ru-RU" sz="1800" dirty="0">
                <a:latin typeface="Arial Black" panose="020B0A04020102020204" pitchFamily="34" charset="0"/>
              </a:rPr>
              <a:t>, </a:t>
            </a:r>
            <a:r>
              <a:rPr lang="ru-RU" sz="1800" dirty="0" err="1">
                <a:latin typeface="Arial Black" panose="020B0A04020102020204" pitchFamily="34" charset="0"/>
              </a:rPr>
              <a:t>Ақтоғай</a:t>
            </a:r>
            <a:r>
              <a:rPr lang="ru-RU" sz="1800" dirty="0">
                <a:latin typeface="Arial Black" panose="020B0A04020102020204" pitchFamily="34" charset="0"/>
              </a:rPr>
              <a:t>, </a:t>
            </a:r>
            <a:r>
              <a:rPr lang="ru-RU" sz="1800" dirty="0" err="1">
                <a:latin typeface="Arial Black" panose="020B0A04020102020204" pitchFamily="34" charset="0"/>
              </a:rPr>
              <a:t>Жезкент</a:t>
            </a:r>
            <a:r>
              <a:rPr lang="ru-RU" sz="1800" dirty="0">
                <a:latin typeface="Arial Black" panose="020B0A04020102020204" pitchFamily="34" charset="0"/>
              </a:rPr>
              <a:t>, </a:t>
            </a:r>
            <a:r>
              <a:rPr lang="ru-RU" sz="1800" dirty="0" err="1">
                <a:latin typeface="Arial Black" panose="020B0A04020102020204" pitchFamily="34" charset="0"/>
              </a:rPr>
              <a:t>Шиелісай</a:t>
            </a:r>
            <a:r>
              <a:rPr lang="ru-RU" sz="1800" dirty="0">
                <a:latin typeface="Arial Black" panose="020B0A04020102020204" pitchFamily="34" charset="0"/>
              </a:rPr>
              <a:t> </a:t>
            </a:r>
            <a:r>
              <a:rPr lang="ru-RU" sz="1800" dirty="0" err="1">
                <a:latin typeface="Arial Black" panose="020B0A04020102020204" pitchFamily="34" charset="0"/>
              </a:rPr>
              <a:t>және</a:t>
            </a:r>
            <a:r>
              <a:rPr lang="ru-RU" sz="1800" dirty="0">
                <a:latin typeface="Arial Black" panose="020B0A04020102020204" pitchFamily="34" charset="0"/>
              </a:rPr>
              <a:t> </a:t>
            </a:r>
            <a:r>
              <a:rPr lang="ru-RU" sz="1800" dirty="0" err="1">
                <a:latin typeface="Arial Black" panose="020B0A04020102020204" pitchFamily="34" charset="0"/>
              </a:rPr>
              <a:t>т.б</a:t>
            </a:r>
            <a:r>
              <a:rPr lang="ru-RU" sz="1800" dirty="0">
                <a:latin typeface="Arial Black" panose="020B0A04020102020204" pitchFamily="34" charset="0"/>
              </a:rPr>
              <a:t>. </a:t>
            </a:r>
            <a:r>
              <a:rPr lang="ru-RU" sz="1800" dirty="0" err="1">
                <a:latin typeface="Arial Black" panose="020B0A04020102020204" pitchFamily="34" charset="0"/>
              </a:rPr>
              <a:t>еліміздің</a:t>
            </a:r>
            <a:r>
              <a:rPr lang="ru-RU" sz="1800" dirty="0">
                <a:latin typeface="Arial Black" panose="020B0A04020102020204" pitchFamily="34" charset="0"/>
              </a:rPr>
              <a:t> </a:t>
            </a:r>
            <a:r>
              <a:rPr lang="ru-RU" sz="1800" dirty="0" err="1">
                <a:latin typeface="Arial Black" panose="020B0A04020102020204" pitchFamily="34" charset="0"/>
              </a:rPr>
              <a:t>ұлттың</a:t>
            </a:r>
            <a:r>
              <a:rPr lang="ru-RU" sz="1800" dirty="0">
                <a:latin typeface="Arial Black" panose="020B0A04020102020204" pitchFamily="34" charset="0"/>
              </a:rPr>
              <a:t> </a:t>
            </a:r>
            <a:r>
              <a:rPr lang="ru-RU" sz="1800" dirty="0" err="1">
                <a:latin typeface="Arial Black" panose="020B0A04020102020204" pitchFamily="34" charset="0"/>
              </a:rPr>
              <a:t>байлығы</a:t>
            </a:r>
            <a:r>
              <a:rPr lang="ru-RU" sz="1800" dirty="0">
                <a:latin typeface="Arial Black" panose="020B0A04020102020204" pitchFamily="34" charset="0"/>
              </a:rPr>
              <a:t> </a:t>
            </a:r>
            <a:r>
              <a:rPr lang="ru-RU" sz="1800" dirty="0" err="1">
                <a:latin typeface="Arial Black" panose="020B0A04020102020204" pitchFamily="34" charset="0"/>
              </a:rPr>
              <a:t>болып</a:t>
            </a:r>
            <a:r>
              <a:rPr lang="ru-RU" sz="1800" dirty="0">
                <a:latin typeface="Arial Black" panose="020B0A04020102020204" pitchFamily="34" charset="0"/>
              </a:rPr>
              <a:t> </a:t>
            </a:r>
            <a:r>
              <a:rPr lang="ru-RU" sz="1800" dirty="0" err="1">
                <a:latin typeface="Arial Black" panose="020B0A04020102020204" pitchFamily="34" charset="0"/>
              </a:rPr>
              <a:t>табылады</a:t>
            </a:r>
            <a:r>
              <a:rPr lang="ru-RU" dirty="0"/>
              <a:t>.</a:t>
            </a:r>
          </a:p>
        </p:txBody>
      </p:sp>
      <p:pic>
        <p:nvPicPr>
          <p:cNvPr id="5" name="Рисунок 4"/>
          <p:cNvPicPr>
            <a:picLocks noChangeAspect="1"/>
          </p:cNvPicPr>
          <p:nvPr/>
        </p:nvPicPr>
        <p:blipFill>
          <a:blip r:embed="rId2"/>
          <a:stretch>
            <a:fillRect/>
          </a:stretch>
        </p:blipFill>
        <p:spPr>
          <a:xfrm>
            <a:off x="5649277" y="533400"/>
            <a:ext cx="4120836" cy="3093720"/>
          </a:xfrm>
          <a:prstGeom prst="rect">
            <a:avLst/>
          </a:prstGeom>
        </p:spPr>
      </p:pic>
      <p:pic>
        <p:nvPicPr>
          <p:cNvPr id="6" name="Рисунок 5"/>
          <p:cNvPicPr>
            <a:picLocks noChangeAspect="1"/>
          </p:cNvPicPr>
          <p:nvPr/>
        </p:nvPicPr>
        <p:blipFill>
          <a:blip r:embed="rId3"/>
          <a:stretch>
            <a:fillRect/>
          </a:stretch>
        </p:blipFill>
        <p:spPr>
          <a:xfrm>
            <a:off x="9559290" y="2059305"/>
            <a:ext cx="2388870" cy="2388870"/>
          </a:xfrm>
          <a:prstGeom prst="rect">
            <a:avLst/>
          </a:prstGeom>
        </p:spPr>
      </p:pic>
      <p:pic>
        <p:nvPicPr>
          <p:cNvPr id="7" name="Рисунок 6"/>
          <p:cNvPicPr>
            <a:picLocks noChangeAspect="1"/>
          </p:cNvPicPr>
          <p:nvPr/>
        </p:nvPicPr>
        <p:blipFill>
          <a:blip r:embed="rId4"/>
          <a:stretch>
            <a:fillRect/>
          </a:stretch>
        </p:blipFill>
        <p:spPr>
          <a:xfrm>
            <a:off x="6278880" y="3931920"/>
            <a:ext cx="4038600" cy="2792730"/>
          </a:xfrm>
          <a:prstGeom prst="rect">
            <a:avLst/>
          </a:prstGeom>
        </p:spPr>
      </p:pic>
    </p:spTree>
    <p:extLst>
      <p:ext uri="{BB962C8B-B14F-4D97-AF65-F5344CB8AC3E}">
        <p14:creationId xmlns:p14="http://schemas.microsoft.com/office/powerpoint/2010/main" val="4501161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 name="Рисунок 4"/>
          <p:cNvPicPr>
            <a:picLocks noChangeAspect="1"/>
          </p:cNvPicPr>
          <p:nvPr/>
        </p:nvPicPr>
        <p:blipFill>
          <a:blip r:embed="rId3"/>
          <a:stretch>
            <a:fillRect/>
          </a:stretch>
        </p:blipFill>
        <p:spPr>
          <a:xfrm>
            <a:off x="472440" y="320040"/>
            <a:ext cx="11155680" cy="6217920"/>
          </a:xfrm>
          <a:prstGeom prst="rect">
            <a:avLst/>
          </a:prstGeom>
        </p:spPr>
      </p:pic>
    </p:spTree>
    <p:extLst>
      <p:ext uri="{BB962C8B-B14F-4D97-AF65-F5344CB8AC3E}">
        <p14:creationId xmlns:p14="http://schemas.microsoft.com/office/powerpoint/2010/main" val="3444911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екст 5"/>
          <p:cNvSpPr>
            <a:spLocks noGrp="1"/>
          </p:cNvSpPr>
          <p:nvPr>
            <p:ph type="body" idx="1"/>
          </p:nvPr>
        </p:nvSpPr>
        <p:spPr>
          <a:xfrm>
            <a:off x="1234440" y="990600"/>
            <a:ext cx="8700453" cy="4696647"/>
          </a:xfrm>
        </p:spPr>
        <p:txBody>
          <a:bodyPr>
            <a:noAutofit/>
          </a:bodyPr>
          <a:lstStyle/>
          <a:p>
            <a:pPr algn="just"/>
            <a:r>
              <a:rPr lang="ru-RU" sz="1400" dirty="0"/>
              <a:t> </a:t>
            </a:r>
            <a:r>
              <a:rPr lang="ru-RU" dirty="0">
                <a:latin typeface="Arial Black" panose="020B0A04020102020204" pitchFamily="34" charset="0"/>
              </a:rPr>
              <a:t>Табиғи </a:t>
            </a:r>
            <a:r>
              <a:rPr lang="ru-RU" dirty="0" err="1">
                <a:latin typeface="Arial Black" panose="020B0A04020102020204" pitchFamily="34" charset="0"/>
              </a:rPr>
              <a:t>қорларды</a:t>
            </a:r>
            <a:r>
              <a:rPr lang="ru-RU" dirty="0">
                <a:latin typeface="Arial Black" panose="020B0A04020102020204" pitchFamily="34" charset="0"/>
              </a:rPr>
              <a:t> </a:t>
            </a:r>
            <a:r>
              <a:rPr lang="ru-RU" dirty="0" err="1">
                <a:latin typeface="Arial Black" panose="020B0A04020102020204" pitchFamily="34" charset="0"/>
              </a:rPr>
              <a:t>тиімді</a:t>
            </a:r>
            <a:r>
              <a:rPr lang="ru-RU" dirty="0">
                <a:latin typeface="Arial Black" panose="020B0A04020102020204" pitchFamily="34" charset="0"/>
              </a:rPr>
              <a:t> </a:t>
            </a:r>
            <a:r>
              <a:rPr lang="ru-RU" dirty="0" err="1">
                <a:latin typeface="Arial Black" panose="020B0A04020102020204" pitchFamily="34" charset="0"/>
              </a:rPr>
              <a:t>пайдалануда</a:t>
            </a:r>
            <a:r>
              <a:rPr lang="ru-RU" dirty="0">
                <a:latin typeface="Arial Black" panose="020B0A04020102020204" pitchFamily="34" charset="0"/>
              </a:rPr>
              <a:t> </a:t>
            </a:r>
            <a:r>
              <a:rPr lang="ru-RU" dirty="0" err="1">
                <a:latin typeface="Arial Black" panose="020B0A04020102020204" pitchFamily="34" charset="0"/>
              </a:rPr>
              <a:t>ғылым</a:t>
            </a:r>
            <a:r>
              <a:rPr lang="ru-RU" dirty="0">
                <a:latin typeface="Arial Black" panose="020B0A04020102020204" pitchFamily="34" charset="0"/>
              </a:rPr>
              <a:t>-техника </a:t>
            </a:r>
            <a:r>
              <a:rPr lang="ru-RU" dirty="0" err="1">
                <a:latin typeface="Arial Black" panose="020B0A04020102020204" pitchFamily="34" charset="0"/>
              </a:rPr>
              <a:t>саласындағы</a:t>
            </a:r>
            <a:r>
              <a:rPr lang="ru-RU" dirty="0">
                <a:latin typeface="Arial Black" panose="020B0A04020102020204" pitchFamily="34" charset="0"/>
              </a:rPr>
              <a:t> </a:t>
            </a:r>
            <a:r>
              <a:rPr lang="ru-RU" dirty="0" err="1">
                <a:latin typeface="Arial Black" panose="020B0A04020102020204" pitchFamily="34" charset="0"/>
              </a:rPr>
              <a:t>озық</a:t>
            </a:r>
            <a:r>
              <a:rPr lang="ru-RU" dirty="0">
                <a:latin typeface="Arial Black" panose="020B0A04020102020204" pitchFamily="34" charset="0"/>
              </a:rPr>
              <a:t> </a:t>
            </a:r>
            <a:r>
              <a:rPr lang="ru-RU" dirty="0" err="1">
                <a:latin typeface="Arial Black" panose="020B0A04020102020204" pitchFamily="34" charset="0"/>
              </a:rPr>
              <a:t>технологияны</a:t>
            </a:r>
            <a:r>
              <a:rPr lang="ru-RU" dirty="0">
                <a:latin typeface="Arial Black" panose="020B0A04020102020204" pitchFamily="34" charset="0"/>
              </a:rPr>
              <a:t>, </a:t>
            </a:r>
            <a:r>
              <a:rPr lang="ru-RU" dirty="0" err="1">
                <a:latin typeface="Arial Black" panose="020B0A04020102020204" pitchFamily="34" charset="0"/>
              </a:rPr>
              <a:t>инженерлік</a:t>
            </a:r>
            <a:r>
              <a:rPr lang="ru-RU" dirty="0">
                <a:latin typeface="Arial Black" panose="020B0A04020102020204" pitchFamily="34" charset="0"/>
              </a:rPr>
              <a:t> </a:t>
            </a:r>
            <a:r>
              <a:rPr lang="ru-RU" dirty="0" err="1">
                <a:latin typeface="Arial Black" panose="020B0A04020102020204" pitchFamily="34" charset="0"/>
              </a:rPr>
              <a:t>тиімді</a:t>
            </a:r>
            <a:r>
              <a:rPr lang="ru-RU" dirty="0">
                <a:latin typeface="Arial Black" panose="020B0A04020102020204" pitchFamily="34" charset="0"/>
              </a:rPr>
              <a:t> </a:t>
            </a:r>
            <a:r>
              <a:rPr lang="ru-RU" dirty="0" err="1">
                <a:latin typeface="Arial Black" panose="020B0A04020102020204" pitchFamily="34" charset="0"/>
              </a:rPr>
              <a:t>тәсілдерді</a:t>
            </a:r>
            <a:r>
              <a:rPr lang="ru-RU" dirty="0">
                <a:latin typeface="Arial Black" panose="020B0A04020102020204" pitchFamily="34" charset="0"/>
              </a:rPr>
              <a:t> </a:t>
            </a:r>
            <a:r>
              <a:rPr lang="ru-RU" dirty="0" err="1" smtClean="0">
                <a:latin typeface="Arial Black" panose="020B0A04020102020204" pitchFamily="34" charset="0"/>
              </a:rPr>
              <a:t>пайдаланады</a:t>
            </a:r>
            <a:r>
              <a:rPr lang="ru-RU" dirty="0" smtClean="0">
                <a:latin typeface="Arial Black" panose="020B0A04020102020204" pitchFamily="34" charset="0"/>
              </a:rPr>
              <a:t>.  </a:t>
            </a:r>
            <a:r>
              <a:rPr lang="ru-RU" dirty="0" err="1" smtClean="0">
                <a:latin typeface="Arial Black" panose="020B0A04020102020204" pitchFamily="34" charset="0"/>
              </a:rPr>
              <a:t>Жалпы</a:t>
            </a:r>
            <a:r>
              <a:rPr lang="ru-RU" dirty="0" smtClean="0">
                <a:latin typeface="Arial Black" panose="020B0A04020102020204" pitchFamily="34" charset="0"/>
              </a:rPr>
              <a:t> </a:t>
            </a:r>
            <a:r>
              <a:rPr lang="ru-RU" dirty="0" err="1" smtClean="0">
                <a:latin typeface="Arial Black" panose="020B0A04020102020204" pitchFamily="34" charset="0"/>
              </a:rPr>
              <a:t>инженерлік</a:t>
            </a:r>
            <a:r>
              <a:rPr lang="ru-RU" dirty="0" smtClean="0">
                <a:latin typeface="Arial Black" panose="020B0A04020102020204" pitchFamily="34" charset="0"/>
              </a:rPr>
              <a:t> </a:t>
            </a:r>
            <a:r>
              <a:rPr lang="ru-RU" dirty="0" err="1" smtClean="0">
                <a:latin typeface="Arial Black" panose="020B0A04020102020204" pitchFamily="34" charset="0"/>
              </a:rPr>
              <a:t>шараларға</a:t>
            </a:r>
            <a:r>
              <a:rPr lang="ru-RU" dirty="0" smtClean="0">
                <a:latin typeface="Arial Black" panose="020B0A04020102020204" pitchFamily="34" charset="0"/>
              </a:rPr>
              <a:t> </a:t>
            </a:r>
            <a:r>
              <a:rPr lang="ru-RU" dirty="0" err="1" smtClean="0">
                <a:latin typeface="Arial Black" panose="020B0A04020102020204" pitchFamily="34" charset="0"/>
              </a:rPr>
              <a:t>төмендегілер</a:t>
            </a:r>
            <a:r>
              <a:rPr lang="ru-RU" dirty="0" smtClean="0">
                <a:latin typeface="Arial Black" panose="020B0A04020102020204" pitchFamily="34" charset="0"/>
              </a:rPr>
              <a:t> жатады:1.Қоршаған </a:t>
            </a:r>
            <a:r>
              <a:rPr lang="ru-RU" dirty="0" err="1">
                <a:latin typeface="Arial Black" panose="020B0A04020102020204" pitchFamily="34" charset="0"/>
              </a:rPr>
              <a:t>ортаны</a:t>
            </a:r>
            <a:r>
              <a:rPr lang="ru-RU" dirty="0">
                <a:latin typeface="Arial Black" panose="020B0A04020102020204" pitchFamily="34" charset="0"/>
              </a:rPr>
              <a:t> </a:t>
            </a:r>
            <a:r>
              <a:rPr lang="ru-RU" dirty="0" err="1">
                <a:latin typeface="Arial Black" panose="020B0A04020102020204" pitchFamily="34" charset="0"/>
              </a:rPr>
              <a:t>жүйелі</a:t>
            </a:r>
            <a:r>
              <a:rPr lang="ru-RU" dirty="0">
                <a:latin typeface="Arial Black" panose="020B0A04020102020204" pitchFamily="34" charset="0"/>
              </a:rPr>
              <a:t> </a:t>
            </a:r>
            <a:r>
              <a:rPr lang="ru-RU" dirty="0" err="1">
                <a:latin typeface="Arial Black" panose="020B0A04020102020204" pitchFamily="34" charset="0"/>
              </a:rPr>
              <a:t>түрде</a:t>
            </a:r>
            <a:r>
              <a:rPr lang="ru-RU" dirty="0">
                <a:latin typeface="Arial Black" panose="020B0A04020102020204" pitchFamily="34" charset="0"/>
              </a:rPr>
              <a:t> </a:t>
            </a:r>
            <a:r>
              <a:rPr lang="ru-RU" dirty="0" err="1">
                <a:latin typeface="Arial Black" panose="020B0A04020102020204" pitchFamily="34" charset="0"/>
              </a:rPr>
              <a:t>пайдалану</a:t>
            </a:r>
            <a:r>
              <a:rPr lang="ru-RU" dirty="0">
                <a:latin typeface="Arial Black" panose="020B0A04020102020204" pitchFamily="34" charset="0"/>
              </a:rPr>
              <a:t> </a:t>
            </a:r>
            <a:r>
              <a:rPr lang="ru-RU" dirty="0" err="1">
                <a:latin typeface="Arial Black" panose="020B0A04020102020204" pitchFamily="34" charset="0"/>
              </a:rPr>
              <a:t>және</a:t>
            </a:r>
            <a:r>
              <a:rPr lang="ru-RU" dirty="0">
                <a:latin typeface="Arial Black" panose="020B0A04020102020204" pitchFamily="34" charset="0"/>
              </a:rPr>
              <a:t>  </a:t>
            </a:r>
            <a:r>
              <a:rPr lang="ru-RU" dirty="0" err="1" smtClean="0">
                <a:latin typeface="Arial Black" panose="020B0A04020102020204" pitchFamily="34" charset="0"/>
              </a:rPr>
              <a:t>сақтау.Қоршаған</a:t>
            </a:r>
            <a:r>
              <a:rPr lang="ru-RU" dirty="0" smtClean="0">
                <a:latin typeface="Arial Black" panose="020B0A04020102020204" pitchFamily="34" charset="0"/>
              </a:rPr>
              <a:t> </a:t>
            </a:r>
            <a:r>
              <a:rPr lang="ru-RU" dirty="0" err="1">
                <a:latin typeface="Arial Black" panose="020B0A04020102020204" pitchFamily="34" charset="0"/>
              </a:rPr>
              <a:t>ортаға</a:t>
            </a:r>
            <a:r>
              <a:rPr lang="ru-RU" dirty="0">
                <a:latin typeface="Arial Black" panose="020B0A04020102020204" pitchFamily="34" charset="0"/>
              </a:rPr>
              <a:t> </a:t>
            </a:r>
            <a:r>
              <a:rPr lang="ru-RU" dirty="0" err="1">
                <a:latin typeface="Arial Black" panose="020B0A04020102020204" pitchFamily="34" charset="0"/>
              </a:rPr>
              <a:t>зиян</a:t>
            </a:r>
            <a:r>
              <a:rPr lang="ru-RU" dirty="0">
                <a:latin typeface="Arial Black" panose="020B0A04020102020204" pitchFamily="34" charset="0"/>
              </a:rPr>
              <a:t> </a:t>
            </a:r>
            <a:r>
              <a:rPr lang="ru-RU" dirty="0" err="1">
                <a:latin typeface="Arial Black" panose="020B0A04020102020204" pitchFamily="34" charset="0"/>
              </a:rPr>
              <a:t>келтірмеу</a:t>
            </a:r>
            <a:r>
              <a:rPr lang="ru-RU" dirty="0">
                <a:latin typeface="Arial Black" panose="020B0A04020102020204" pitchFamily="34" charset="0"/>
              </a:rPr>
              <a:t> </a:t>
            </a:r>
            <a:r>
              <a:rPr lang="ru-RU" dirty="0" err="1">
                <a:latin typeface="Arial Black" panose="020B0A04020102020204" pitchFamily="34" charset="0"/>
              </a:rPr>
              <a:t>үшін</a:t>
            </a:r>
            <a:r>
              <a:rPr lang="ru-RU" dirty="0">
                <a:latin typeface="Arial Black" panose="020B0A04020102020204" pitchFamily="34" charset="0"/>
              </a:rPr>
              <a:t>, </a:t>
            </a:r>
            <a:r>
              <a:rPr lang="ru-RU" dirty="0" err="1">
                <a:latin typeface="Arial Black" panose="020B0A04020102020204" pitchFamily="34" charset="0"/>
              </a:rPr>
              <a:t>оларды</a:t>
            </a:r>
            <a:r>
              <a:rPr lang="ru-RU" dirty="0">
                <a:latin typeface="Arial Black" panose="020B0A04020102020204" pitchFamily="34" charset="0"/>
              </a:rPr>
              <a:t> </a:t>
            </a:r>
            <a:r>
              <a:rPr lang="ru-RU" dirty="0" err="1">
                <a:latin typeface="Arial Black" panose="020B0A04020102020204" pitchFamily="34" charset="0"/>
              </a:rPr>
              <a:t>жан-жақты</a:t>
            </a:r>
            <a:r>
              <a:rPr lang="ru-RU" dirty="0">
                <a:latin typeface="Arial Black" panose="020B0A04020102020204" pitchFamily="34" charset="0"/>
              </a:rPr>
              <a:t> </a:t>
            </a:r>
            <a:r>
              <a:rPr lang="ru-RU" dirty="0" err="1">
                <a:latin typeface="Arial Black" panose="020B0A04020102020204" pitchFamily="34" charset="0"/>
              </a:rPr>
              <a:t>талдап</a:t>
            </a:r>
            <a:r>
              <a:rPr lang="ru-RU" dirty="0">
                <a:latin typeface="Arial Black" panose="020B0A04020102020204" pitchFamily="34" charset="0"/>
              </a:rPr>
              <a:t>, </a:t>
            </a:r>
            <a:r>
              <a:rPr lang="ru-RU" dirty="0" err="1">
                <a:latin typeface="Arial Black" panose="020B0A04020102020204" pitchFamily="34" charset="0"/>
              </a:rPr>
              <a:t>жүйелі</a:t>
            </a:r>
            <a:r>
              <a:rPr lang="ru-RU" dirty="0">
                <a:latin typeface="Arial Black" panose="020B0A04020102020204" pitchFamily="34" charset="0"/>
              </a:rPr>
              <a:t> </a:t>
            </a:r>
            <a:r>
              <a:rPr lang="ru-RU" dirty="0" err="1">
                <a:latin typeface="Arial Black" panose="020B0A04020102020204" pitchFamily="34" charset="0"/>
              </a:rPr>
              <a:t>түрде</a:t>
            </a:r>
            <a:r>
              <a:rPr lang="ru-RU" dirty="0">
                <a:latin typeface="Arial Black" panose="020B0A04020102020204" pitchFamily="34" charset="0"/>
              </a:rPr>
              <a:t> </a:t>
            </a:r>
            <a:r>
              <a:rPr lang="ru-RU" dirty="0" err="1">
                <a:latin typeface="Arial Black" panose="020B0A04020102020204" pitchFamily="34" charset="0"/>
              </a:rPr>
              <a:t>іске</a:t>
            </a:r>
            <a:r>
              <a:rPr lang="ru-RU" dirty="0">
                <a:latin typeface="Arial Black" panose="020B0A04020102020204" pitchFamily="34" charset="0"/>
              </a:rPr>
              <a:t> </a:t>
            </a:r>
            <a:r>
              <a:rPr lang="ru-RU" dirty="0" err="1">
                <a:latin typeface="Arial Black" panose="020B0A04020102020204" pitchFamily="34" charset="0"/>
              </a:rPr>
              <a:t>асыру</a:t>
            </a:r>
            <a:r>
              <a:rPr lang="ru-RU" dirty="0">
                <a:latin typeface="Arial Black" panose="020B0A04020102020204" pitchFamily="34" charset="0"/>
              </a:rPr>
              <a:t> </a:t>
            </a:r>
            <a:r>
              <a:rPr lang="ru-RU" dirty="0" err="1" smtClean="0">
                <a:latin typeface="Arial Black" panose="020B0A04020102020204" pitchFamily="34" charset="0"/>
              </a:rPr>
              <a:t>қажет.Жан-жақты</a:t>
            </a:r>
            <a:r>
              <a:rPr lang="ru-RU" dirty="0" smtClean="0">
                <a:latin typeface="Arial Black" panose="020B0A04020102020204" pitchFamily="34" charset="0"/>
              </a:rPr>
              <a:t> </a:t>
            </a:r>
            <a:r>
              <a:rPr lang="ru-RU" dirty="0" err="1">
                <a:latin typeface="Arial Black" panose="020B0A04020102020204" pitchFamily="34" charset="0"/>
              </a:rPr>
              <a:t>талдау</a:t>
            </a:r>
            <a:r>
              <a:rPr lang="ru-RU" dirty="0">
                <a:latin typeface="Arial Black" panose="020B0A04020102020204" pitchFamily="34" charset="0"/>
              </a:rPr>
              <a:t>-математика, информатика, кибернетика </a:t>
            </a:r>
            <a:r>
              <a:rPr lang="ru-RU" dirty="0" err="1">
                <a:latin typeface="Arial Black" panose="020B0A04020102020204" pitchFamily="34" charset="0"/>
              </a:rPr>
              <a:t>және</a:t>
            </a:r>
            <a:r>
              <a:rPr lang="ru-RU" dirty="0">
                <a:latin typeface="Arial Black" panose="020B0A04020102020204" pitchFamily="34" charset="0"/>
              </a:rPr>
              <a:t> т. б. </a:t>
            </a:r>
            <a:r>
              <a:rPr lang="ru-RU" dirty="0" err="1">
                <a:latin typeface="Arial Black" panose="020B0A04020102020204" pitchFamily="34" charset="0"/>
              </a:rPr>
              <a:t>ғылым</a:t>
            </a:r>
            <a:r>
              <a:rPr lang="ru-RU" dirty="0">
                <a:latin typeface="Arial Black" panose="020B0A04020102020204" pitchFamily="34" charset="0"/>
              </a:rPr>
              <a:t> </a:t>
            </a:r>
            <a:r>
              <a:rPr lang="ru-RU" dirty="0" err="1">
                <a:latin typeface="Arial Black" panose="020B0A04020102020204" pitchFamily="34" charset="0"/>
              </a:rPr>
              <a:t>салалары</a:t>
            </a:r>
            <a:r>
              <a:rPr lang="ru-RU" dirty="0">
                <a:latin typeface="Arial Black" panose="020B0A04020102020204" pitchFamily="34" charset="0"/>
              </a:rPr>
              <a:t> </a:t>
            </a:r>
            <a:r>
              <a:rPr lang="ru-RU" dirty="0" err="1">
                <a:latin typeface="Arial Black" panose="020B0A04020102020204" pitchFamily="34" charset="0"/>
              </a:rPr>
              <a:t>арқылы</a:t>
            </a:r>
            <a:r>
              <a:rPr lang="ru-RU" dirty="0">
                <a:latin typeface="Arial Black" panose="020B0A04020102020204" pitchFamily="34" charset="0"/>
              </a:rPr>
              <a:t> </a:t>
            </a:r>
            <a:r>
              <a:rPr lang="ru-RU" dirty="0" err="1">
                <a:latin typeface="Arial Black" panose="020B0A04020102020204" pitchFamily="34" charset="0"/>
              </a:rPr>
              <a:t>жүзеге</a:t>
            </a:r>
            <a:r>
              <a:rPr lang="ru-RU" dirty="0">
                <a:latin typeface="Arial Black" panose="020B0A04020102020204" pitchFamily="34" charset="0"/>
              </a:rPr>
              <a:t> </a:t>
            </a:r>
            <a:r>
              <a:rPr lang="ru-RU" dirty="0" smtClean="0">
                <a:latin typeface="Arial Black" panose="020B0A04020102020204" pitchFamily="34" charset="0"/>
              </a:rPr>
              <a:t>асады.2.Биосфераны оптимизациялау.3.Табиғатты </a:t>
            </a:r>
            <a:r>
              <a:rPr lang="ru-RU" dirty="0" err="1">
                <a:latin typeface="Arial Black" panose="020B0A04020102020204" pitchFamily="34" charset="0"/>
              </a:rPr>
              <a:t>пайдалануды</a:t>
            </a:r>
            <a:r>
              <a:rPr lang="ru-RU" dirty="0">
                <a:latin typeface="Arial Black" panose="020B0A04020102020204" pitchFamily="34" charset="0"/>
              </a:rPr>
              <a:t> </a:t>
            </a:r>
            <a:r>
              <a:rPr lang="ru-RU" dirty="0" err="1">
                <a:latin typeface="Arial Black" panose="020B0A04020102020204" pitchFamily="34" charset="0"/>
              </a:rPr>
              <a:t>оптимизациялау</a:t>
            </a:r>
            <a:r>
              <a:rPr lang="ru-RU" dirty="0" smtClean="0">
                <a:latin typeface="Arial Black" panose="020B0A04020102020204" pitchFamily="34" charset="0"/>
              </a:rPr>
              <a:t>.   </a:t>
            </a:r>
            <a:r>
              <a:rPr lang="ru-RU" dirty="0" err="1">
                <a:latin typeface="Arial Black" panose="020B0A04020102020204" pitchFamily="34" charset="0"/>
              </a:rPr>
              <a:t>Өнеркәсіп</a:t>
            </a:r>
            <a:r>
              <a:rPr lang="ru-RU" dirty="0">
                <a:latin typeface="Arial Black" panose="020B0A04020102020204" pitchFamily="34" charset="0"/>
              </a:rPr>
              <a:t> </a:t>
            </a:r>
            <a:r>
              <a:rPr lang="ru-RU" dirty="0" err="1">
                <a:latin typeface="Arial Black" panose="020B0A04020102020204" pitchFamily="34" charset="0"/>
              </a:rPr>
              <a:t>салалары</a:t>
            </a:r>
            <a:r>
              <a:rPr lang="ru-RU" dirty="0">
                <a:latin typeface="Arial Black" panose="020B0A04020102020204" pitchFamily="34" charset="0"/>
              </a:rPr>
              <a:t> мен </a:t>
            </a:r>
            <a:r>
              <a:rPr lang="ru-RU" dirty="0" err="1">
                <a:latin typeface="Arial Black" panose="020B0A04020102020204" pitchFamily="34" charset="0"/>
              </a:rPr>
              <a:t>шаруашылыққа</a:t>
            </a:r>
            <a:r>
              <a:rPr lang="ru-RU" dirty="0">
                <a:latin typeface="Arial Black" panose="020B0A04020102020204" pitchFamily="34" charset="0"/>
              </a:rPr>
              <a:t> </a:t>
            </a:r>
            <a:r>
              <a:rPr lang="ru-RU" dirty="0" err="1">
                <a:latin typeface="Arial Black" panose="020B0A04020102020204" pitchFamily="34" charset="0"/>
              </a:rPr>
              <a:t>шикізат</a:t>
            </a:r>
            <a:r>
              <a:rPr lang="ru-RU" dirty="0">
                <a:latin typeface="Arial Black" panose="020B0A04020102020204" pitchFamily="34" charset="0"/>
              </a:rPr>
              <a:t> </a:t>
            </a:r>
            <a:r>
              <a:rPr lang="ru-RU" dirty="0" err="1">
                <a:latin typeface="Arial Black" panose="020B0A04020102020204" pitchFamily="34" charset="0"/>
              </a:rPr>
              <a:t>өнімдерін</a:t>
            </a:r>
            <a:r>
              <a:rPr lang="ru-RU" dirty="0">
                <a:latin typeface="Arial Black" panose="020B0A04020102020204" pitchFamily="34" charset="0"/>
              </a:rPr>
              <a:t> </a:t>
            </a:r>
            <a:r>
              <a:rPr lang="ru-RU" dirty="0" err="1">
                <a:latin typeface="Arial Black" panose="020B0A04020102020204" pitchFamily="34" charset="0"/>
              </a:rPr>
              <a:t>жоспарлы</a:t>
            </a:r>
            <a:r>
              <a:rPr lang="ru-RU" dirty="0">
                <a:latin typeface="Arial Black" panose="020B0A04020102020204" pitchFamily="34" charset="0"/>
              </a:rPr>
              <a:t> </a:t>
            </a:r>
            <a:r>
              <a:rPr lang="ru-RU" dirty="0" err="1">
                <a:latin typeface="Arial Black" panose="020B0A04020102020204" pitchFamily="34" charset="0"/>
              </a:rPr>
              <a:t>түрде</a:t>
            </a:r>
            <a:r>
              <a:rPr lang="ru-RU" dirty="0">
                <a:latin typeface="Arial Black" panose="020B0A04020102020204" pitchFamily="34" charset="0"/>
              </a:rPr>
              <a:t>, </a:t>
            </a:r>
            <a:r>
              <a:rPr lang="ru-RU" dirty="0" err="1">
                <a:latin typeface="Arial Black" panose="020B0A04020102020204" pitchFamily="34" charset="0"/>
              </a:rPr>
              <a:t>белгілі</a:t>
            </a:r>
            <a:r>
              <a:rPr lang="ru-RU" dirty="0">
                <a:latin typeface="Arial Black" panose="020B0A04020102020204" pitchFamily="34" charset="0"/>
              </a:rPr>
              <a:t> </a:t>
            </a:r>
            <a:r>
              <a:rPr lang="ru-RU" dirty="0" err="1">
                <a:latin typeface="Arial Black" panose="020B0A04020102020204" pitchFamily="34" charset="0"/>
              </a:rPr>
              <a:t>мақсат</a:t>
            </a:r>
            <a:r>
              <a:rPr lang="ru-RU" dirty="0">
                <a:latin typeface="Arial Black" panose="020B0A04020102020204" pitchFamily="34" charset="0"/>
              </a:rPr>
              <a:t> </a:t>
            </a:r>
            <a:r>
              <a:rPr lang="ru-RU" dirty="0" err="1">
                <a:latin typeface="Arial Black" panose="020B0A04020102020204" pitchFamily="34" charset="0"/>
              </a:rPr>
              <a:t>үшінмемлекеттік</a:t>
            </a:r>
            <a:r>
              <a:rPr lang="ru-RU" dirty="0">
                <a:latin typeface="Arial Black" panose="020B0A04020102020204" pitchFamily="34" charset="0"/>
              </a:rPr>
              <a:t> </a:t>
            </a:r>
            <a:r>
              <a:rPr lang="ru-RU" dirty="0" err="1">
                <a:latin typeface="Arial Black" panose="020B0A04020102020204" pitchFamily="34" charset="0"/>
              </a:rPr>
              <a:t>дәрежеде</a:t>
            </a:r>
            <a:r>
              <a:rPr lang="ru-RU" dirty="0">
                <a:latin typeface="Arial Black" panose="020B0A04020102020204" pitchFamily="34" charset="0"/>
              </a:rPr>
              <a:t> </a:t>
            </a:r>
            <a:r>
              <a:rPr lang="ru-RU" dirty="0" err="1">
                <a:latin typeface="Arial Black" panose="020B0A04020102020204" pitchFamily="34" charset="0"/>
              </a:rPr>
              <a:t>шешу</a:t>
            </a:r>
            <a:r>
              <a:rPr lang="ru-RU" dirty="0">
                <a:latin typeface="Arial Black" panose="020B0A04020102020204" pitchFamily="34" charset="0"/>
              </a:rPr>
              <a:t> </a:t>
            </a:r>
            <a:r>
              <a:rPr lang="ru-RU" dirty="0" smtClean="0">
                <a:latin typeface="Arial Black" panose="020B0A04020102020204" pitchFamily="34" charset="0"/>
              </a:rPr>
              <a:t>жолдары.4.Шикізат </a:t>
            </a:r>
            <a:r>
              <a:rPr lang="ru-RU" dirty="0" err="1">
                <a:latin typeface="Arial Black" panose="020B0A04020102020204" pitchFamily="34" charset="0"/>
              </a:rPr>
              <a:t>өндіру</a:t>
            </a:r>
            <a:r>
              <a:rPr lang="ru-RU" dirty="0">
                <a:latin typeface="Arial Black" panose="020B0A04020102020204" pitchFamily="34" charset="0"/>
              </a:rPr>
              <a:t> </a:t>
            </a:r>
            <a:r>
              <a:rPr lang="ru-RU" dirty="0" err="1">
                <a:latin typeface="Arial Black" panose="020B0A04020102020204" pitchFamily="34" charset="0"/>
              </a:rPr>
              <a:t>қарқынынан</a:t>
            </a:r>
            <a:r>
              <a:rPr lang="ru-RU" dirty="0">
                <a:latin typeface="Arial Black" panose="020B0A04020102020204" pitchFamily="34" charset="0"/>
              </a:rPr>
              <a:t> </a:t>
            </a:r>
            <a:r>
              <a:rPr lang="ru-RU" dirty="0" err="1">
                <a:latin typeface="Arial Black" panose="020B0A04020102020204" pitchFamily="34" charset="0"/>
              </a:rPr>
              <a:t>алынатын</a:t>
            </a:r>
            <a:r>
              <a:rPr lang="ru-RU" dirty="0">
                <a:latin typeface="Arial Black" panose="020B0A04020102020204" pitchFamily="34" charset="0"/>
              </a:rPr>
              <a:t> </a:t>
            </a:r>
            <a:r>
              <a:rPr lang="ru-RU" dirty="0" err="1">
                <a:latin typeface="Arial Black" panose="020B0A04020102020204" pitchFamily="34" charset="0"/>
              </a:rPr>
              <a:t>өнім</a:t>
            </a:r>
            <a:r>
              <a:rPr lang="ru-RU" dirty="0">
                <a:latin typeface="Arial Black" panose="020B0A04020102020204" pitchFamily="34" charset="0"/>
              </a:rPr>
              <a:t> </a:t>
            </a:r>
            <a:r>
              <a:rPr lang="ru-RU" dirty="0" err="1">
                <a:latin typeface="Arial Black" panose="020B0A04020102020204" pitchFamily="34" charset="0"/>
              </a:rPr>
              <a:t>қарқынының</a:t>
            </a:r>
            <a:r>
              <a:rPr lang="ru-RU" dirty="0">
                <a:latin typeface="Arial Black" panose="020B0A04020102020204" pitchFamily="34" charset="0"/>
              </a:rPr>
              <a:t> </a:t>
            </a:r>
            <a:r>
              <a:rPr lang="ru-RU" dirty="0" err="1" smtClean="0">
                <a:latin typeface="Arial Black" panose="020B0A04020102020204" pitchFamily="34" charset="0"/>
              </a:rPr>
              <a:t>өсуі</a:t>
            </a:r>
            <a:r>
              <a:rPr lang="ru-RU" dirty="0" smtClean="0">
                <a:latin typeface="Arial Black" panose="020B0A04020102020204" pitchFamily="34" charset="0"/>
              </a:rPr>
              <a:t>. 5.Жаратылыс </a:t>
            </a:r>
            <a:r>
              <a:rPr lang="ru-RU" dirty="0" err="1">
                <a:latin typeface="Arial Black" panose="020B0A04020102020204" pitchFamily="34" charset="0"/>
              </a:rPr>
              <a:t>дүниелері</a:t>
            </a:r>
            <a:r>
              <a:rPr lang="ru-RU" dirty="0">
                <a:latin typeface="Arial Black" panose="020B0A04020102020204" pitchFamily="34" charset="0"/>
              </a:rPr>
              <a:t> мен техника </a:t>
            </a:r>
            <a:r>
              <a:rPr lang="ru-RU" dirty="0" err="1">
                <a:latin typeface="Arial Black" panose="020B0A04020102020204" pitchFamily="34" charset="0"/>
              </a:rPr>
              <a:t>үндестігі</a:t>
            </a:r>
            <a:r>
              <a:rPr lang="ru-RU" dirty="0">
                <a:latin typeface="Arial Black" panose="020B0A04020102020204" pitchFamily="34" charset="0"/>
              </a:rPr>
              <a:t>. </a:t>
            </a:r>
            <a:r>
              <a:rPr lang="ru-RU" dirty="0" err="1">
                <a:latin typeface="Arial Black" panose="020B0A04020102020204" pitchFamily="34" charset="0"/>
              </a:rPr>
              <a:t>Табиғат-техникалық</a:t>
            </a:r>
            <a:r>
              <a:rPr lang="ru-RU" dirty="0">
                <a:latin typeface="Arial Black" panose="020B0A04020102020204" pitchFamily="34" charset="0"/>
              </a:rPr>
              <a:t> </a:t>
            </a:r>
            <a:r>
              <a:rPr lang="ru-RU" dirty="0" err="1">
                <a:latin typeface="Arial Black" panose="020B0A04020102020204" pitchFamily="34" charset="0"/>
              </a:rPr>
              <a:t>жүйелер</a:t>
            </a:r>
            <a:r>
              <a:rPr lang="ru-RU" dirty="0">
                <a:latin typeface="Arial Black" panose="020B0A04020102020204" pitchFamily="34" charset="0"/>
              </a:rPr>
              <a:t> </a:t>
            </a:r>
            <a:r>
              <a:rPr lang="ru-RU" dirty="0" err="1">
                <a:latin typeface="Arial Black" panose="020B0A04020102020204" pitchFamily="34" charset="0"/>
              </a:rPr>
              <a:t>немесе</a:t>
            </a:r>
            <a:r>
              <a:rPr lang="ru-RU" dirty="0">
                <a:latin typeface="Arial Black" panose="020B0A04020102020204" pitchFamily="34" charset="0"/>
              </a:rPr>
              <a:t> </a:t>
            </a:r>
            <a:r>
              <a:rPr lang="ru-RU" dirty="0" err="1">
                <a:latin typeface="Arial Black" panose="020B0A04020102020204" pitchFamily="34" charset="0"/>
              </a:rPr>
              <a:t>геотехникалық</a:t>
            </a:r>
            <a:r>
              <a:rPr lang="ru-RU" dirty="0">
                <a:latin typeface="Arial Black" panose="020B0A04020102020204" pitchFamily="34" charset="0"/>
              </a:rPr>
              <a:t> </a:t>
            </a:r>
            <a:r>
              <a:rPr lang="ru-RU" dirty="0" err="1">
                <a:latin typeface="Arial Black" panose="020B0A04020102020204" pitchFamily="34" charset="0"/>
              </a:rPr>
              <a:t>жүйелер</a:t>
            </a:r>
            <a:r>
              <a:rPr lang="ru-RU" dirty="0">
                <a:latin typeface="Arial Black" panose="020B0A04020102020204" pitchFamily="34" charset="0"/>
              </a:rPr>
              <a:t> </a:t>
            </a:r>
            <a:r>
              <a:rPr lang="ru-RU" dirty="0" smtClean="0">
                <a:latin typeface="Arial Black" panose="020B0A04020102020204" pitchFamily="34" charset="0"/>
              </a:rPr>
              <a:t>құруы.6.Өндірісті шоғырландыру.7.Өндірісті </a:t>
            </a:r>
            <a:r>
              <a:rPr lang="ru-RU" dirty="0" err="1">
                <a:latin typeface="Arial Black" panose="020B0A04020102020204" pitchFamily="34" charset="0"/>
              </a:rPr>
              <a:t>экологиялық</a:t>
            </a:r>
            <a:r>
              <a:rPr lang="ru-RU" dirty="0">
                <a:latin typeface="Arial Black" panose="020B0A04020102020204" pitchFamily="34" charset="0"/>
              </a:rPr>
              <a:t> </a:t>
            </a:r>
            <a:r>
              <a:rPr lang="ru-RU" dirty="0" err="1">
                <a:latin typeface="Arial Black" panose="020B0A04020102020204" pitchFamily="34" charset="0"/>
              </a:rPr>
              <a:t>қауіпсіздендіру-қалдықсыз</a:t>
            </a:r>
            <a:r>
              <a:rPr lang="ru-RU" dirty="0">
                <a:latin typeface="Arial Black" panose="020B0A04020102020204" pitchFamily="34" charset="0"/>
              </a:rPr>
              <a:t> </a:t>
            </a:r>
            <a:r>
              <a:rPr lang="ru-RU" dirty="0" err="1">
                <a:latin typeface="Arial Black" panose="020B0A04020102020204" pitchFamily="34" charset="0"/>
              </a:rPr>
              <a:t>экологияны</a:t>
            </a:r>
            <a:r>
              <a:rPr lang="ru-RU" dirty="0">
                <a:latin typeface="Arial Black" panose="020B0A04020102020204" pitchFamily="34" charset="0"/>
              </a:rPr>
              <a:t> </a:t>
            </a:r>
            <a:r>
              <a:rPr lang="ru-RU" dirty="0" err="1">
                <a:latin typeface="Arial Black" panose="020B0A04020102020204" pitchFamily="34" charset="0"/>
              </a:rPr>
              <a:t>пайдалану</a:t>
            </a:r>
            <a:r>
              <a:rPr lang="ru-RU" dirty="0">
                <a:latin typeface="Arial Black" panose="020B0A04020102020204" pitchFamily="34" charset="0"/>
              </a:rPr>
              <a:t> </a:t>
            </a:r>
            <a:r>
              <a:rPr lang="ru-RU" dirty="0" err="1">
                <a:latin typeface="Arial Black" panose="020B0A04020102020204" pitchFamily="34" charset="0"/>
              </a:rPr>
              <a:t>жатады</a:t>
            </a:r>
            <a:r>
              <a:rPr lang="ru-RU" sz="1400" dirty="0">
                <a:latin typeface="Arial Black" panose="020B0A04020102020204" pitchFamily="34" charset="0"/>
              </a:rPr>
              <a:t>.</a:t>
            </a:r>
          </a:p>
        </p:txBody>
      </p:sp>
    </p:spTree>
    <p:extLst>
      <p:ext uri="{BB962C8B-B14F-4D97-AF65-F5344CB8AC3E}">
        <p14:creationId xmlns:p14="http://schemas.microsoft.com/office/powerpoint/2010/main" val="3915945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17319" y="929639"/>
            <a:ext cx="8563294" cy="840381"/>
          </a:xfrm>
        </p:spPr>
        <p:txBody>
          <a:bodyPr/>
          <a:lstStyle/>
          <a:p>
            <a:r>
              <a:rPr lang="kk-KZ" dirty="0" smtClean="0"/>
              <a:t>Дайындағандар :</a:t>
            </a:r>
            <a:endParaRPr lang="ru-RU" dirty="0"/>
          </a:p>
        </p:txBody>
      </p:sp>
      <p:sp>
        <p:nvSpPr>
          <p:cNvPr id="3" name="Текст 2"/>
          <p:cNvSpPr>
            <a:spLocks noGrp="1"/>
          </p:cNvSpPr>
          <p:nvPr>
            <p:ph type="body" idx="1"/>
          </p:nvPr>
        </p:nvSpPr>
        <p:spPr>
          <a:xfrm>
            <a:off x="853440" y="4008120"/>
            <a:ext cx="9127173" cy="1877247"/>
          </a:xfrm>
        </p:spPr>
        <p:txBody>
          <a:bodyPr>
            <a:normAutofit/>
          </a:bodyPr>
          <a:lstStyle/>
          <a:p>
            <a:r>
              <a:rPr lang="kk-KZ" sz="4400" dirty="0" smtClean="0"/>
              <a:t>Амруллаева </a:t>
            </a:r>
            <a:r>
              <a:rPr lang="kk-KZ" sz="4400" smtClean="0"/>
              <a:t>Саида,</a:t>
            </a:r>
          </a:p>
          <a:p>
            <a:r>
              <a:rPr lang="kk-KZ" sz="4400" smtClean="0"/>
              <a:t> </a:t>
            </a:r>
            <a:r>
              <a:rPr lang="kk-KZ" sz="4400" dirty="0" smtClean="0"/>
              <a:t>Кенес Молдир</a:t>
            </a:r>
            <a:endParaRPr lang="ru-RU" sz="4400" dirty="0"/>
          </a:p>
        </p:txBody>
      </p:sp>
    </p:spTree>
    <p:extLst>
      <p:ext uri="{BB962C8B-B14F-4D97-AF65-F5344CB8AC3E}">
        <p14:creationId xmlns:p14="http://schemas.microsoft.com/office/powerpoint/2010/main" val="53393223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конференц-зал)">
  <a:themeElements>
    <a:clrScheme name="Ион (конференц-зал)">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Ион (конференц-зал)">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конференц-зал)">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B8502691-933B-45FE-8764-BA278511EF27}"/>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154</TotalTime>
  <Words>776</Words>
  <Application>Microsoft Office PowerPoint</Application>
  <PresentationFormat>Произвольный</PresentationFormat>
  <Paragraphs>35</Paragraphs>
  <Slides>19</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Ион (конференц-зал)</vt:lpstr>
      <vt:lpstr>Презентация PowerPoint</vt:lpstr>
      <vt:lpstr>Табиғи ресурстар - адамның өз мұқтажын қамтамасыз ету және көздеген мақсатына жету үшін пайдаланатын қоршаған ортадағы заттардың, құбылыстардың, табиғи денелердің жиынтығы. Оларға ауа, күн, жел, су, жер, орман, табиғи құрылыс материалдары, пайдалы қазбалар және т.б. жатады.</vt:lpstr>
      <vt:lpstr>            Табиғи ресурстар</vt:lpstr>
      <vt:lpstr>Сарқылмайтын табиғи ресурстар </vt:lpstr>
      <vt:lpstr>2. Жел энергиясы</vt:lpstr>
      <vt:lpstr>3.Қозғалыстағы су энергиясы</vt:lpstr>
      <vt:lpstr>4. жер қойнауы энергиясы жатады</vt:lpstr>
      <vt:lpstr> Су ресурстар.</vt:lpstr>
      <vt:lpstr>Презентация PowerPoint</vt:lpstr>
      <vt:lpstr>Қазба байлық ресурстар</vt:lpstr>
      <vt:lpstr>Вольфрам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Дайындағандар :</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Табиғи ресурстар. Су ресурстар</dc:title>
  <dc:creator>admin</dc:creator>
  <cp:lastModifiedBy>Aliya</cp:lastModifiedBy>
  <cp:revision>17</cp:revision>
  <dcterms:created xsi:type="dcterms:W3CDTF">2017-10-09T13:11:06Z</dcterms:created>
  <dcterms:modified xsi:type="dcterms:W3CDTF">2020-03-26T13:49:55Z</dcterms:modified>
</cp:coreProperties>
</file>